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1" r:id="rId4"/>
    <p:sldMasterId id="214748366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f9f41e9da5_3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f9f41e9da5_3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21a1db2f4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21a1db2f4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1f3753d737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1f3753d737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1f3753d737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1f3753d737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27d0e3f166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27d0e3f166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1f3753d737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1f3753d737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27d0e3f166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27d0e3f166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f9f41e9da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f9f41e9da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1f3753d737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1f3753d737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1f3753d737_0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1f3753d737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1f3753d737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1f3753d737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21a1db2f4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21a1db2f4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1f3753d737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1f3753d737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f9f41e9da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f9f41e9da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1f3753d737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1f3753d737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f9f41e9d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f9f41e9d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1f3753d737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1f3753d737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f9f41e9da5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9f41e9da5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1f3753d737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1f3753d737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1f3753d737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1f3753d737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1f3753d737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1f3753d737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1f3753d737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1f3753d737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f9f41e9da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f9f41e9da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21a1db2f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21a1db2f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268868fe3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268868fe3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1f3753d737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1f3753d737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268868fe37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268868fe37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268868fe37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268868fe37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de" sz="1300">
                <a:solidFill>
                  <a:schemeClr val="dk1"/>
                </a:solidFill>
              </a:rPr>
              <a:t>When we fit a VAR model, we should specify all the variables we want to include in the model, which means, for example, if we want to predict latency based on the inputs of longitude, latitude, cellId and switch, we should then include all five variables in VAR model.</a:t>
            </a:r>
            <a:endParaRPr sz="1300">
              <a:solidFill>
                <a:schemeClr val="dk1"/>
              </a:solidFill>
            </a:endParaRPr>
          </a:p>
          <a:p>
            <a:pPr indent="0" lvl="0" marL="0" rtl="0" algn="l">
              <a:spcBef>
                <a:spcPts val="1200"/>
              </a:spcBef>
              <a:spcAft>
                <a:spcPts val="0"/>
              </a:spcAft>
              <a:buNone/>
            </a:pPr>
            <a:r>
              <a:rPr lang="de"/>
              <a:t>So we cannot use the trained model when we want to predict with only 4 </a:t>
            </a:r>
            <a:r>
              <a:rPr lang="de"/>
              <a:t>feature</a:t>
            </a:r>
            <a:r>
              <a:rPr lang="de"/>
              <a:t> variables.</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21a1db2f4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21a1db2f4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f9f41e9da5_3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f9f41e9da5_3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268868fe37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268868fe37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268868fe37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2268868fe37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27d0e3f16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27d0e3f16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27d0e3f1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27d0e3f16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f9f41e9da5_1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f9f41e9da5_1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f9f41e9da5_1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f9f41e9da5_1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f9f41e9da5_1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1f9f41e9da5_1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1f9f41e9da5_1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1f9f41e9da5_1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f9f41e9da5_1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1f9f41e9da5_1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268868fe37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268868fe37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f9f41e9da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f9f41e9da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2268868fe37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2268868fe37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f9f41e9da5_1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f9f41e9da5_1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f9f41e9da5_1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f9f41e9da5_1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f9f41e9da5_1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f9f41e9da5_1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f9f41e9da5_1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f9f41e9da5_1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f9f41e9da5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f9f41e9da5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jpg"/><Relationship Id="rId3" Type="http://schemas.openxmlformats.org/officeDocument/2006/relationships/image" Target="../media/image15.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bg>
      <p:bgPr>
        <a:solidFill>
          <a:schemeClr val="lt1"/>
        </a:solidFill>
      </p:bgPr>
    </p:bg>
    <p:spTree>
      <p:nvGrpSpPr>
        <p:cNvPr id="57" name="Shape 57"/>
        <p:cNvGrpSpPr/>
        <p:nvPr/>
      </p:nvGrpSpPr>
      <p:grpSpPr>
        <a:xfrm>
          <a:off x="0" y="0"/>
          <a:ext cx="0" cy="0"/>
          <a:chOff x="0" y="0"/>
          <a:chExt cx="0" cy="0"/>
        </a:xfrm>
      </p:grpSpPr>
      <p:sp>
        <p:nvSpPr>
          <p:cNvPr id="58" name="Google Shape;58;p14"/>
          <p:cNvSpPr txBox="1"/>
          <p:nvPr>
            <p:ph type="ctrTitle"/>
          </p:nvPr>
        </p:nvSpPr>
        <p:spPr>
          <a:xfrm>
            <a:off x="539750" y="3682603"/>
            <a:ext cx="8061300" cy="285900"/>
          </a:xfrm>
          <a:prstGeom prst="rect">
            <a:avLst/>
          </a:prstGeom>
          <a:noFill/>
          <a:ln>
            <a:noFill/>
          </a:ln>
        </p:spPr>
        <p:txBody>
          <a:bodyPr anchorCtr="0" anchor="b" bIns="0" lIns="0" spcFirstLastPara="1" rIns="0" wrap="square" tIns="0">
            <a:spAutoFit/>
          </a:bodyPr>
          <a:lstStyle>
            <a:lvl1pPr lvl="0" rtl="0" algn="l">
              <a:lnSpc>
                <a:spcPct val="166666"/>
              </a:lnSpc>
              <a:spcBef>
                <a:spcPts val="0"/>
              </a:spcBef>
              <a:spcAft>
                <a:spcPts val="0"/>
              </a:spcAft>
              <a:buSzPts val="1400"/>
              <a:buNone/>
              <a:defRPr/>
            </a:lvl1pPr>
            <a:lvl2pPr lvl="1" rtl="0" algn="l">
              <a:lnSpc>
                <a:spcPct val="166666"/>
              </a:lnSpc>
              <a:spcBef>
                <a:spcPts val="0"/>
              </a:spcBef>
              <a:spcAft>
                <a:spcPts val="0"/>
              </a:spcAft>
              <a:buSzPts val="1400"/>
              <a:buNone/>
              <a:defRPr/>
            </a:lvl2pPr>
            <a:lvl3pPr lvl="2" rtl="0" algn="l">
              <a:lnSpc>
                <a:spcPct val="166666"/>
              </a:lnSpc>
              <a:spcBef>
                <a:spcPts val="0"/>
              </a:spcBef>
              <a:spcAft>
                <a:spcPts val="0"/>
              </a:spcAft>
              <a:buSzPts val="1400"/>
              <a:buNone/>
              <a:defRPr/>
            </a:lvl3pPr>
            <a:lvl4pPr lvl="3" rtl="0" algn="l">
              <a:lnSpc>
                <a:spcPct val="166666"/>
              </a:lnSpc>
              <a:spcBef>
                <a:spcPts val="0"/>
              </a:spcBef>
              <a:spcAft>
                <a:spcPts val="0"/>
              </a:spcAft>
              <a:buSzPts val="1400"/>
              <a:buNone/>
              <a:defRPr/>
            </a:lvl4pPr>
            <a:lvl5pPr lvl="4" rtl="0" algn="l">
              <a:lnSpc>
                <a:spcPct val="166666"/>
              </a:lnSpc>
              <a:spcBef>
                <a:spcPts val="0"/>
              </a:spcBef>
              <a:spcAft>
                <a:spcPts val="0"/>
              </a:spcAft>
              <a:buSzPts val="1400"/>
              <a:buNone/>
              <a:defRPr/>
            </a:lvl5pPr>
            <a:lvl6pPr lvl="5" rtl="0" algn="l">
              <a:lnSpc>
                <a:spcPct val="166666"/>
              </a:lnSpc>
              <a:spcBef>
                <a:spcPts val="0"/>
              </a:spcBef>
              <a:spcAft>
                <a:spcPts val="0"/>
              </a:spcAft>
              <a:buSzPts val="1400"/>
              <a:buNone/>
              <a:defRPr/>
            </a:lvl6pPr>
            <a:lvl7pPr lvl="6" rtl="0" algn="l">
              <a:lnSpc>
                <a:spcPct val="166666"/>
              </a:lnSpc>
              <a:spcBef>
                <a:spcPts val="0"/>
              </a:spcBef>
              <a:spcAft>
                <a:spcPts val="0"/>
              </a:spcAft>
              <a:buSzPts val="1400"/>
              <a:buNone/>
              <a:defRPr/>
            </a:lvl7pPr>
            <a:lvl8pPr lvl="7" rtl="0" algn="l">
              <a:lnSpc>
                <a:spcPct val="166666"/>
              </a:lnSpc>
              <a:spcBef>
                <a:spcPts val="0"/>
              </a:spcBef>
              <a:spcAft>
                <a:spcPts val="0"/>
              </a:spcAft>
              <a:buSzPts val="1400"/>
              <a:buNone/>
              <a:defRPr/>
            </a:lvl8pPr>
            <a:lvl9pPr lvl="8" rtl="0" algn="l">
              <a:lnSpc>
                <a:spcPct val="166666"/>
              </a:lnSpc>
              <a:spcBef>
                <a:spcPts val="0"/>
              </a:spcBef>
              <a:spcAft>
                <a:spcPts val="0"/>
              </a:spcAft>
              <a:buSzPts val="1400"/>
              <a:buNone/>
              <a:defRPr/>
            </a:lvl9pPr>
          </a:lstStyle>
          <a:p/>
        </p:txBody>
      </p:sp>
      <p:sp>
        <p:nvSpPr>
          <p:cNvPr id="59" name="Google Shape;59;p14"/>
          <p:cNvSpPr txBox="1"/>
          <p:nvPr>
            <p:ph idx="1" type="subTitle"/>
          </p:nvPr>
        </p:nvSpPr>
        <p:spPr>
          <a:xfrm>
            <a:off x="539750" y="4244578"/>
            <a:ext cx="8061300" cy="209400"/>
          </a:xfrm>
          <a:prstGeom prst="rect">
            <a:avLst/>
          </a:prstGeom>
          <a:noFill/>
          <a:ln>
            <a:noFill/>
          </a:ln>
        </p:spPr>
        <p:txBody>
          <a:bodyPr anchorCtr="0" anchor="b" bIns="0" lIns="0" spcFirstLastPara="1" rIns="0" wrap="square" tIns="0">
            <a:spAutoFit/>
          </a:bodyPr>
          <a:lstStyle>
            <a:lvl1pPr lvl="0" rtl="0" algn="l">
              <a:lnSpc>
                <a:spcPct val="122222"/>
              </a:lnSpc>
              <a:spcBef>
                <a:spcPts val="0"/>
              </a:spcBef>
              <a:spcAft>
                <a:spcPts val="0"/>
              </a:spcAft>
              <a:buSzPts val="1400"/>
              <a:buNone/>
              <a:defRPr/>
            </a:lvl1pPr>
            <a:lvl2pPr lvl="1" rtl="0" algn="l">
              <a:lnSpc>
                <a:spcPct val="100000"/>
              </a:lnSpc>
              <a:spcBef>
                <a:spcPts val="360"/>
              </a:spcBef>
              <a:spcAft>
                <a:spcPts val="0"/>
              </a:spcAft>
              <a:buClr>
                <a:srgbClr val="000000"/>
              </a:buClr>
              <a:buSzPts val="1800"/>
              <a:buChar char="–"/>
              <a:defRPr/>
            </a:lvl2pPr>
            <a:lvl3pPr lvl="2" rtl="0" algn="l">
              <a:lnSpc>
                <a:spcPct val="100000"/>
              </a:lnSpc>
              <a:spcBef>
                <a:spcPts val="360"/>
              </a:spcBef>
              <a:spcAft>
                <a:spcPts val="0"/>
              </a:spcAft>
              <a:buClr>
                <a:schemeClr val="dk1"/>
              </a:buClr>
              <a:buSzPts val="1800"/>
              <a:buChar char="•"/>
              <a:defRPr/>
            </a:lvl3pPr>
            <a:lvl4pPr lvl="3" rtl="0" algn="l">
              <a:lnSpc>
                <a:spcPct val="100000"/>
              </a:lnSpc>
              <a:spcBef>
                <a:spcPts val="360"/>
              </a:spcBef>
              <a:spcAft>
                <a:spcPts val="0"/>
              </a:spcAft>
              <a:buClr>
                <a:schemeClr val="dk1"/>
              </a:buClr>
              <a:buSzPts val="1800"/>
              <a:buChar char="–"/>
              <a:defRPr/>
            </a:lvl4pPr>
            <a:lvl5pPr lvl="4" rtl="0" algn="l">
              <a:lnSpc>
                <a:spcPct val="100000"/>
              </a:lnSpc>
              <a:spcBef>
                <a:spcPts val="360"/>
              </a:spcBef>
              <a:spcAft>
                <a:spcPts val="0"/>
              </a:spcAft>
              <a:buClr>
                <a:schemeClr val="dk1"/>
              </a:buClr>
              <a:buSzPts val="1800"/>
              <a:buChar char="»"/>
              <a:defRPr/>
            </a:lvl5pPr>
            <a:lvl6pPr lvl="5" rtl="0" algn="l">
              <a:lnSpc>
                <a:spcPct val="100000"/>
              </a:lnSpc>
              <a:spcBef>
                <a:spcPts val="360"/>
              </a:spcBef>
              <a:spcAft>
                <a:spcPts val="0"/>
              </a:spcAft>
              <a:buClr>
                <a:schemeClr val="dk1"/>
              </a:buClr>
              <a:buSzPts val="1800"/>
              <a:buChar char="»"/>
              <a:defRPr/>
            </a:lvl6pPr>
            <a:lvl7pPr lvl="6" rtl="0" algn="l">
              <a:lnSpc>
                <a:spcPct val="100000"/>
              </a:lnSpc>
              <a:spcBef>
                <a:spcPts val="360"/>
              </a:spcBef>
              <a:spcAft>
                <a:spcPts val="0"/>
              </a:spcAft>
              <a:buClr>
                <a:schemeClr val="dk1"/>
              </a:buClr>
              <a:buSzPts val="1800"/>
              <a:buChar char="»"/>
              <a:defRPr/>
            </a:lvl7pPr>
            <a:lvl8pPr lvl="7" rtl="0" algn="l">
              <a:lnSpc>
                <a:spcPct val="100000"/>
              </a:lnSpc>
              <a:spcBef>
                <a:spcPts val="360"/>
              </a:spcBef>
              <a:spcAft>
                <a:spcPts val="0"/>
              </a:spcAft>
              <a:buClr>
                <a:schemeClr val="dk1"/>
              </a:buClr>
              <a:buSzPts val="1800"/>
              <a:buChar char="»"/>
              <a:defRPr/>
            </a:lvl8pPr>
            <a:lvl9pPr lvl="8" rtl="0" algn="l">
              <a:lnSpc>
                <a:spcPct val="100000"/>
              </a:lnSpc>
              <a:spcBef>
                <a:spcPts val="360"/>
              </a:spcBef>
              <a:spcAft>
                <a:spcPts val="0"/>
              </a:spcAft>
              <a:buClr>
                <a:schemeClr val="dk1"/>
              </a:buClr>
              <a:buSzPts val="1800"/>
              <a:buChar char="»"/>
              <a:defRPr/>
            </a:lvl9pPr>
          </a:lstStyle>
          <a:p/>
        </p:txBody>
      </p:sp>
      <p:cxnSp>
        <p:nvCxnSpPr>
          <p:cNvPr id="60" name="Google Shape;60;p14"/>
          <p:cNvCxnSpPr/>
          <p:nvPr/>
        </p:nvCxnSpPr>
        <p:spPr>
          <a:xfrm>
            <a:off x="539750" y="4601765"/>
            <a:ext cx="8061300" cy="0"/>
          </a:xfrm>
          <a:prstGeom prst="straightConnector1">
            <a:avLst/>
          </a:prstGeom>
          <a:noFill/>
          <a:ln cap="flat" cmpd="sng" w="9525">
            <a:solidFill>
              <a:schemeClr val="accent1"/>
            </a:solidFill>
            <a:prstDash val="solid"/>
            <a:miter lim="800000"/>
            <a:headEnd len="med" w="med" type="none"/>
            <a:tailEnd len="med" w="med" type="none"/>
          </a:ln>
        </p:spPr>
      </p:cxnSp>
      <p:pic>
        <p:nvPicPr>
          <p:cNvPr id="61" name="Google Shape;61;p14"/>
          <p:cNvPicPr preferRelativeResize="0"/>
          <p:nvPr/>
        </p:nvPicPr>
        <p:blipFill rotWithShape="1">
          <a:blip r:embed="rId2">
            <a:alphaModFix/>
          </a:blip>
          <a:srcRect b="0" l="0" r="0" t="0"/>
          <a:stretch/>
        </p:blipFill>
        <p:spPr>
          <a:xfrm>
            <a:off x="6440487" y="404813"/>
            <a:ext cx="1620441" cy="904875"/>
          </a:xfrm>
          <a:prstGeom prst="rect">
            <a:avLst/>
          </a:prstGeom>
          <a:noFill/>
          <a:ln>
            <a:noFill/>
          </a:ln>
        </p:spPr>
      </p:pic>
      <p:pic>
        <p:nvPicPr>
          <p:cNvPr id="62" name="Google Shape;62;p14"/>
          <p:cNvPicPr preferRelativeResize="0"/>
          <p:nvPr/>
        </p:nvPicPr>
        <p:blipFill rotWithShape="1">
          <a:blip r:embed="rId3">
            <a:alphaModFix/>
          </a:blip>
          <a:srcRect b="-4710" l="-1250" r="1250" t="4710"/>
          <a:stretch/>
        </p:blipFill>
        <p:spPr>
          <a:xfrm>
            <a:off x="0" y="1334825"/>
            <a:ext cx="6453187" cy="17145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63" name="Shape 63"/>
        <p:cNvGrpSpPr/>
        <p:nvPr/>
      </p:nvGrpSpPr>
      <p:grpSpPr>
        <a:xfrm>
          <a:off x="0" y="0"/>
          <a:ext cx="0" cy="0"/>
          <a:chOff x="0" y="0"/>
          <a:chExt cx="0" cy="0"/>
        </a:xfrm>
      </p:grpSpPr>
      <p:sp>
        <p:nvSpPr>
          <p:cNvPr id="64" name="Google Shape;64;p15"/>
          <p:cNvSpPr txBox="1"/>
          <p:nvPr>
            <p:ph type="title"/>
          </p:nvPr>
        </p:nvSpPr>
        <p:spPr>
          <a:xfrm>
            <a:off x="539750" y="1288256"/>
            <a:ext cx="8061300" cy="285900"/>
          </a:xfrm>
          <a:prstGeom prst="rect">
            <a:avLst/>
          </a:prstGeom>
          <a:noFill/>
          <a:ln>
            <a:noFill/>
          </a:ln>
        </p:spPr>
        <p:txBody>
          <a:bodyPr anchorCtr="0" anchor="b" bIns="0" lIns="0" spcFirstLastPara="1" rIns="0" wrap="square" tIns="0">
            <a:spAutoFit/>
          </a:bodyPr>
          <a:lstStyle>
            <a:lvl1pPr lvl="0" rtl="0" algn="l">
              <a:lnSpc>
                <a:spcPct val="166666"/>
              </a:lnSpc>
              <a:spcBef>
                <a:spcPts val="0"/>
              </a:spcBef>
              <a:spcAft>
                <a:spcPts val="0"/>
              </a:spcAft>
              <a:buSzPts val="1400"/>
              <a:buNone/>
              <a:defRPr/>
            </a:lvl1pPr>
            <a:lvl2pPr lvl="1" rtl="0" algn="l">
              <a:lnSpc>
                <a:spcPct val="166666"/>
              </a:lnSpc>
              <a:spcBef>
                <a:spcPts val="0"/>
              </a:spcBef>
              <a:spcAft>
                <a:spcPts val="0"/>
              </a:spcAft>
              <a:buSzPts val="1400"/>
              <a:buNone/>
              <a:defRPr/>
            </a:lvl2pPr>
            <a:lvl3pPr lvl="2" rtl="0" algn="l">
              <a:lnSpc>
                <a:spcPct val="166666"/>
              </a:lnSpc>
              <a:spcBef>
                <a:spcPts val="0"/>
              </a:spcBef>
              <a:spcAft>
                <a:spcPts val="0"/>
              </a:spcAft>
              <a:buSzPts val="1400"/>
              <a:buNone/>
              <a:defRPr/>
            </a:lvl3pPr>
            <a:lvl4pPr lvl="3" rtl="0" algn="l">
              <a:lnSpc>
                <a:spcPct val="166666"/>
              </a:lnSpc>
              <a:spcBef>
                <a:spcPts val="0"/>
              </a:spcBef>
              <a:spcAft>
                <a:spcPts val="0"/>
              </a:spcAft>
              <a:buSzPts val="1400"/>
              <a:buNone/>
              <a:defRPr/>
            </a:lvl4pPr>
            <a:lvl5pPr lvl="4" rtl="0" algn="l">
              <a:lnSpc>
                <a:spcPct val="166666"/>
              </a:lnSpc>
              <a:spcBef>
                <a:spcPts val="0"/>
              </a:spcBef>
              <a:spcAft>
                <a:spcPts val="0"/>
              </a:spcAft>
              <a:buSzPts val="1400"/>
              <a:buNone/>
              <a:defRPr/>
            </a:lvl5pPr>
            <a:lvl6pPr lvl="5" rtl="0" algn="l">
              <a:lnSpc>
                <a:spcPct val="166666"/>
              </a:lnSpc>
              <a:spcBef>
                <a:spcPts val="0"/>
              </a:spcBef>
              <a:spcAft>
                <a:spcPts val="0"/>
              </a:spcAft>
              <a:buSzPts val="1400"/>
              <a:buNone/>
              <a:defRPr/>
            </a:lvl6pPr>
            <a:lvl7pPr lvl="6" rtl="0" algn="l">
              <a:lnSpc>
                <a:spcPct val="166666"/>
              </a:lnSpc>
              <a:spcBef>
                <a:spcPts val="0"/>
              </a:spcBef>
              <a:spcAft>
                <a:spcPts val="0"/>
              </a:spcAft>
              <a:buSzPts val="1400"/>
              <a:buNone/>
              <a:defRPr/>
            </a:lvl7pPr>
            <a:lvl8pPr lvl="7" rtl="0" algn="l">
              <a:lnSpc>
                <a:spcPct val="166666"/>
              </a:lnSpc>
              <a:spcBef>
                <a:spcPts val="0"/>
              </a:spcBef>
              <a:spcAft>
                <a:spcPts val="0"/>
              </a:spcAft>
              <a:buSzPts val="1400"/>
              <a:buNone/>
              <a:defRPr/>
            </a:lvl8pPr>
            <a:lvl9pPr lvl="8" rtl="0" algn="l">
              <a:lnSpc>
                <a:spcPct val="166666"/>
              </a:lnSpc>
              <a:spcBef>
                <a:spcPts val="0"/>
              </a:spcBef>
              <a:spcAft>
                <a:spcPts val="0"/>
              </a:spcAft>
              <a:buSzPts val="1400"/>
              <a:buNone/>
              <a:defRPr/>
            </a:lvl9pPr>
          </a:lstStyle>
          <a:p/>
        </p:txBody>
      </p:sp>
      <p:sp>
        <p:nvSpPr>
          <p:cNvPr id="65" name="Google Shape;65;p15"/>
          <p:cNvSpPr txBox="1"/>
          <p:nvPr>
            <p:ph idx="1" type="body"/>
          </p:nvPr>
        </p:nvSpPr>
        <p:spPr>
          <a:xfrm>
            <a:off x="539750" y="1762125"/>
            <a:ext cx="8061300" cy="2731200"/>
          </a:xfrm>
          <a:prstGeom prst="rect">
            <a:avLst/>
          </a:prstGeom>
          <a:noFill/>
          <a:ln>
            <a:noFill/>
          </a:ln>
        </p:spPr>
        <p:txBody>
          <a:bodyPr anchorCtr="0" anchor="t" bIns="0" lIns="0" spcFirstLastPara="1" rIns="0" wrap="square" tIns="0">
            <a:noAutofit/>
          </a:bodyPr>
          <a:lstStyle>
            <a:lvl1pPr indent="-228600" lvl="0" marL="457200" rtl="0" algn="l">
              <a:lnSpc>
                <a:spcPct val="122222"/>
              </a:lnSpc>
              <a:spcBef>
                <a:spcPts val="0"/>
              </a:spcBef>
              <a:spcAft>
                <a:spcPts val="0"/>
              </a:spcAft>
              <a:buSzPts val="1400"/>
              <a:buNone/>
              <a:defRPr/>
            </a:lvl1pPr>
            <a:lvl2pPr indent="-342900" lvl="1" marL="914400" rtl="0" algn="l">
              <a:lnSpc>
                <a:spcPct val="100000"/>
              </a:lnSpc>
              <a:spcBef>
                <a:spcPts val="360"/>
              </a:spcBef>
              <a:spcAft>
                <a:spcPts val="0"/>
              </a:spcAft>
              <a:buClr>
                <a:srgbClr val="000000"/>
              </a:buClr>
              <a:buSzPts val="1800"/>
              <a:buChar char="–"/>
              <a:defRPr/>
            </a:lvl2pPr>
            <a:lvl3pPr indent="-342900" lvl="2" marL="1371600" rtl="0" algn="l">
              <a:lnSpc>
                <a:spcPct val="100000"/>
              </a:lnSpc>
              <a:spcBef>
                <a:spcPts val="360"/>
              </a:spcBef>
              <a:spcAft>
                <a:spcPts val="0"/>
              </a:spcAft>
              <a:buClr>
                <a:schemeClr val="dk1"/>
              </a:buClr>
              <a:buSzPts val="1800"/>
              <a:buChar char="•"/>
              <a:defRPr/>
            </a:lvl3pPr>
            <a:lvl4pPr indent="-342900" lvl="3" marL="1828800" rtl="0" algn="l">
              <a:lnSpc>
                <a:spcPct val="100000"/>
              </a:lnSpc>
              <a:spcBef>
                <a:spcPts val="360"/>
              </a:spcBef>
              <a:spcAft>
                <a:spcPts val="0"/>
              </a:spcAft>
              <a:buClr>
                <a:schemeClr val="dk1"/>
              </a:buClr>
              <a:buSzPts val="1800"/>
              <a:buChar char="–"/>
              <a:defRPr/>
            </a:lvl4pPr>
            <a:lvl5pPr indent="-342900" lvl="4" marL="2286000" rtl="0" algn="l">
              <a:lnSpc>
                <a:spcPct val="100000"/>
              </a:lnSpc>
              <a:spcBef>
                <a:spcPts val="360"/>
              </a:spcBef>
              <a:spcAft>
                <a:spcPts val="0"/>
              </a:spcAft>
              <a:buClr>
                <a:schemeClr val="dk1"/>
              </a:buClr>
              <a:buSzPts val="1800"/>
              <a:buChar char="»"/>
              <a:defRPr/>
            </a:lvl5pPr>
            <a:lvl6pPr indent="-342900" lvl="5" marL="2743200" rtl="0" algn="l">
              <a:lnSpc>
                <a:spcPct val="100000"/>
              </a:lnSpc>
              <a:spcBef>
                <a:spcPts val="360"/>
              </a:spcBef>
              <a:spcAft>
                <a:spcPts val="0"/>
              </a:spcAft>
              <a:buClr>
                <a:schemeClr val="dk1"/>
              </a:buClr>
              <a:buSzPts val="1800"/>
              <a:buChar char="»"/>
              <a:defRPr/>
            </a:lvl6pPr>
            <a:lvl7pPr indent="-342900" lvl="6" marL="3200400" rtl="0" algn="l">
              <a:lnSpc>
                <a:spcPct val="100000"/>
              </a:lnSpc>
              <a:spcBef>
                <a:spcPts val="360"/>
              </a:spcBef>
              <a:spcAft>
                <a:spcPts val="0"/>
              </a:spcAft>
              <a:buClr>
                <a:schemeClr val="dk1"/>
              </a:buClr>
              <a:buSzPts val="1800"/>
              <a:buChar char="»"/>
              <a:defRPr/>
            </a:lvl7pPr>
            <a:lvl8pPr indent="-342900" lvl="7" marL="3657600" rtl="0" algn="l">
              <a:lnSpc>
                <a:spcPct val="100000"/>
              </a:lnSpc>
              <a:spcBef>
                <a:spcPts val="360"/>
              </a:spcBef>
              <a:spcAft>
                <a:spcPts val="0"/>
              </a:spcAft>
              <a:buClr>
                <a:schemeClr val="dk1"/>
              </a:buClr>
              <a:buSzPts val="1800"/>
              <a:buChar char="»"/>
              <a:defRPr/>
            </a:lvl8pPr>
            <a:lvl9pPr indent="-342900" lvl="8" marL="4114800" rtl="0" algn="l">
              <a:lnSpc>
                <a:spcPct val="100000"/>
              </a:lnSpc>
              <a:spcBef>
                <a:spcPts val="360"/>
              </a:spcBef>
              <a:spcAft>
                <a:spcPts val="0"/>
              </a:spcAft>
              <a:buClr>
                <a:schemeClr val="dk1"/>
              </a:buClr>
              <a:buSzPts val="1800"/>
              <a:buChar char="»"/>
              <a:defRPr/>
            </a:lvl9pPr>
          </a:lstStyle>
          <a:p/>
        </p:txBody>
      </p:sp>
      <p:sp>
        <p:nvSpPr>
          <p:cNvPr id="66" name="Google Shape;66;p15"/>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7" name="Google Shape;67;p15"/>
          <p:cNvSpPr txBox="1"/>
          <p:nvPr>
            <p:ph idx="11" type="ftr"/>
          </p:nvPr>
        </p:nvSpPr>
        <p:spPr>
          <a:xfrm>
            <a:off x="539750" y="4779169"/>
            <a:ext cx="6624600" cy="1143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8" name="Google Shape;68;p15"/>
          <p:cNvSpPr txBox="1"/>
          <p:nvPr>
            <p:ph idx="12" type="sldNum"/>
          </p:nvPr>
        </p:nvSpPr>
        <p:spPr>
          <a:xfrm>
            <a:off x="539750" y="4918471"/>
            <a:ext cx="6624600" cy="114300"/>
          </a:xfrm>
          <a:prstGeom prst="rect">
            <a:avLst/>
          </a:prstGeom>
          <a:noFill/>
          <a:ln>
            <a:noFill/>
          </a:ln>
        </p:spPr>
        <p:txBody>
          <a:bodyPr anchorCtr="0" anchor="t" bIns="0" lIns="0" spcFirstLastPara="1" rIns="0" wrap="square" tIns="0">
            <a:noAutofit/>
          </a:bodyPr>
          <a:lstStyle>
            <a:lvl1pPr indent="0" lvl="0" marL="0" rtl="0" algn="l">
              <a:lnSpc>
                <a:spcPct val="100000"/>
              </a:lnSpc>
              <a:spcBef>
                <a:spcPts val="0"/>
              </a:spcBef>
              <a:spcAft>
                <a:spcPts val="0"/>
              </a:spcAft>
              <a:buNone/>
              <a:defRPr sz="1000">
                <a:solidFill>
                  <a:schemeClr val="accent1"/>
                </a:solidFill>
              </a:defRPr>
            </a:lvl1pPr>
            <a:lvl2pPr indent="0" lvl="1" marL="0" rtl="0" algn="l">
              <a:lnSpc>
                <a:spcPct val="100000"/>
              </a:lnSpc>
              <a:spcBef>
                <a:spcPts val="0"/>
              </a:spcBef>
              <a:spcAft>
                <a:spcPts val="0"/>
              </a:spcAft>
              <a:buNone/>
              <a:defRPr sz="1000">
                <a:solidFill>
                  <a:schemeClr val="accent1"/>
                </a:solidFill>
              </a:defRPr>
            </a:lvl2pPr>
            <a:lvl3pPr indent="0" lvl="2" marL="0" rtl="0" algn="l">
              <a:lnSpc>
                <a:spcPct val="100000"/>
              </a:lnSpc>
              <a:spcBef>
                <a:spcPts val="0"/>
              </a:spcBef>
              <a:spcAft>
                <a:spcPts val="0"/>
              </a:spcAft>
              <a:buNone/>
              <a:defRPr sz="1000">
                <a:solidFill>
                  <a:schemeClr val="accent1"/>
                </a:solidFill>
              </a:defRPr>
            </a:lvl3pPr>
            <a:lvl4pPr indent="0" lvl="3" marL="0" rtl="0" algn="l">
              <a:lnSpc>
                <a:spcPct val="100000"/>
              </a:lnSpc>
              <a:spcBef>
                <a:spcPts val="0"/>
              </a:spcBef>
              <a:spcAft>
                <a:spcPts val="0"/>
              </a:spcAft>
              <a:buNone/>
              <a:defRPr sz="1000">
                <a:solidFill>
                  <a:schemeClr val="accent1"/>
                </a:solidFill>
              </a:defRPr>
            </a:lvl4pPr>
            <a:lvl5pPr indent="0" lvl="4" marL="0" rtl="0" algn="l">
              <a:lnSpc>
                <a:spcPct val="100000"/>
              </a:lnSpc>
              <a:spcBef>
                <a:spcPts val="0"/>
              </a:spcBef>
              <a:spcAft>
                <a:spcPts val="0"/>
              </a:spcAft>
              <a:buNone/>
              <a:defRPr sz="1000">
                <a:solidFill>
                  <a:schemeClr val="accent1"/>
                </a:solidFill>
              </a:defRPr>
            </a:lvl5pPr>
            <a:lvl6pPr indent="0" lvl="5" marL="0" rtl="0" algn="l">
              <a:lnSpc>
                <a:spcPct val="100000"/>
              </a:lnSpc>
              <a:spcBef>
                <a:spcPts val="0"/>
              </a:spcBef>
              <a:spcAft>
                <a:spcPts val="0"/>
              </a:spcAft>
              <a:buNone/>
              <a:defRPr sz="1000">
                <a:solidFill>
                  <a:schemeClr val="accent1"/>
                </a:solidFill>
              </a:defRPr>
            </a:lvl6pPr>
            <a:lvl7pPr indent="0" lvl="6" marL="0" rtl="0" algn="l">
              <a:lnSpc>
                <a:spcPct val="100000"/>
              </a:lnSpc>
              <a:spcBef>
                <a:spcPts val="0"/>
              </a:spcBef>
              <a:spcAft>
                <a:spcPts val="0"/>
              </a:spcAft>
              <a:buNone/>
              <a:defRPr sz="1000">
                <a:solidFill>
                  <a:schemeClr val="accent1"/>
                </a:solidFill>
              </a:defRPr>
            </a:lvl7pPr>
            <a:lvl8pPr indent="0" lvl="7" marL="0" rtl="0" algn="l">
              <a:lnSpc>
                <a:spcPct val="100000"/>
              </a:lnSpc>
              <a:spcBef>
                <a:spcPts val="0"/>
              </a:spcBef>
              <a:spcAft>
                <a:spcPts val="0"/>
              </a:spcAft>
              <a:buNone/>
              <a:defRPr sz="1000">
                <a:solidFill>
                  <a:schemeClr val="accent1"/>
                </a:solidFill>
              </a:defRPr>
            </a:lvl8pPr>
            <a:lvl9pPr indent="0" lvl="8" marL="0" rtl="0" algn="l">
              <a:lnSpc>
                <a:spcPct val="100000"/>
              </a:lnSpc>
              <a:spcBef>
                <a:spcPts val="0"/>
              </a:spcBef>
              <a:spcAft>
                <a:spcPts val="0"/>
              </a:spcAft>
              <a:buNone/>
              <a:defRPr sz="1000">
                <a:solidFill>
                  <a:schemeClr val="accent1"/>
                </a:solidFill>
              </a:defRPr>
            </a:lvl9pPr>
          </a:lstStyle>
          <a:p>
            <a:pPr indent="0" lvl="0" marL="0" rtl="0" algn="l">
              <a:spcBef>
                <a:spcPts val="0"/>
              </a:spcBef>
              <a:spcAft>
                <a:spcPts val="0"/>
              </a:spcAft>
              <a:buNone/>
            </a:pPr>
            <a:fld id="{00000000-1234-1234-1234-123412341234}" type="slidenum">
              <a:rPr lang="de"/>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image" Target="../media/image5.jpg"/><Relationship Id="rId3" Type="http://schemas.openxmlformats.org/officeDocument/2006/relationships/slideLayout" Target="../slideLayouts/slideLayout12.xml"/><Relationship Id="rId4" Type="http://schemas.openxmlformats.org/officeDocument/2006/relationships/slideLayout" Target="../slideLayouts/slideLayout13.xml"/><Relationship Id="rId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de"/>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539750" y="1288256"/>
            <a:ext cx="8061300" cy="285900"/>
          </a:xfrm>
          <a:prstGeom prst="rect">
            <a:avLst/>
          </a:prstGeom>
          <a:noFill/>
          <a:ln>
            <a:noFill/>
          </a:ln>
        </p:spPr>
        <p:txBody>
          <a:bodyPr anchorCtr="0" anchor="b" bIns="0" lIns="0" spcFirstLastPara="1" rIns="0" wrap="square" tIns="0">
            <a:spAutoFit/>
          </a:bodyPr>
          <a:lstStyle>
            <a:lvl1pPr lvl="0" marR="0" rtl="0" algn="l">
              <a:lnSpc>
                <a:spcPct val="125000"/>
              </a:lnSpc>
              <a:spcBef>
                <a:spcPts val="0"/>
              </a:spcBef>
              <a:spcAft>
                <a:spcPts val="0"/>
              </a:spcAft>
              <a:buSzPts val="1400"/>
              <a:buNone/>
              <a:defRPr b="0" i="0" sz="2400" u="none" cap="none" strike="noStrike">
                <a:solidFill>
                  <a:schemeClr val="dk2"/>
                </a:solidFill>
                <a:latin typeface="Arial"/>
                <a:ea typeface="Arial"/>
                <a:cs typeface="Arial"/>
                <a:sym typeface="Arial"/>
              </a:defRPr>
            </a:lvl1pPr>
            <a:lvl2pPr lvl="1" marR="0" rtl="0" algn="l">
              <a:lnSpc>
                <a:spcPct val="125000"/>
              </a:lnSpc>
              <a:spcBef>
                <a:spcPts val="0"/>
              </a:spcBef>
              <a:spcAft>
                <a:spcPts val="0"/>
              </a:spcAft>
              <a:buSzPts val="1400"/>
              <a:buNone/>
              <a:defRPr b="0" i="0" sz="2400" u="none" cap="none" strike="noStrike">
                <a:solidFill>
                  <a:schemeClr val="dk2"/>
                </a:solidFill>
                <a:latin typeface="Arial"/>
                <a:ea typeface="Arial"/>
                <a:cs typeface="Arial"/>
                <a:sym typeface="Arial"/>
              </a:defRPr>
            </a:lvl2pPr>
            <a:lvl3pPr lvl="2" marR="0" rtl="0" algn="l">
              <a:lnSpc>
                <a:spcPct val="125000"/>
              </a:lnSpc>
              <a:spcBef>
                <a:spcPts val="0"/>
              </a:spcBef>
              <a:spcAft>
                <a:spcPts val="0"/>
              </a:spcAft>
              <a:buSzPts val="1400"/>
              <a:buNone/>
              <a:defRPr b="0" i="0" sz="2400" u="none" cap="none" strike="noStrike">
                <a:solidFill>
                  <a:schemeClr val="dk2"/>
                </a:solidFill>
                <a:latin typeface="Arial"/>
                <a:ea typeface="Arial"/>
                <a:cs typeface="Arial"/>
                <a:sym typeface="Arial"/>
              </a:defRPr>
            </a:lvl3pPr>
            <a:lvl4pPr lvl="3" marR="0" rtl="0" algn="l">
              <a:lnSpc>
                <a:spcPct val="125000"/>
              </a:lnSpc>
              <a:spcBef>
                <a:spcPts val="0"/>
              </a:spcBef>
              <a:spcAft>
                <a:spcPts val="0"/>
              </a:spcAft>
              <a:buSzPts val="1400"/>
              <a:buNone/>
              <a:defRPr b="0" i="0" sz="2400" u="none" cap="none" strike="noStrike">
                <a:solidFill>
                  <a:schemeClr val="dk2"/>
                </a:solidFill>
                <a:latin typeface="Arial"/>
                <a:ea typeface="Arial"/>
                <a:cs typeface="Arial"/>
                <a:sym typeface="Arial"/>
              </a:defRPr>
            </a:lvl4pPr>
            <a:lvl5pPr lvl="4" marR="0" rtl="0" algn="l">
              <a:lnSpc>
                <a:spcPct val="125000"/>
              </a:lnSpc>
              <a:spcBef>
                <a:spcPts val="0"/>
              </a:spcBef>
              <a:spcAft>
                <a:spcPts val="0"/>
              </a:spcAft>
              <a:buSzPts val="1400"/>
              <a:buNone/>
              <a:defRPr b="0" i="0" sz="2400" u="none" cap="none" strike="noStrike">
                <a:solidFill>
                  <a:schemeClr val="dk2"/>
                </a:solidFill>
                <a:latin typeface="Arial"/>
                <a:ea typeface="Arial"/>
                <a:cs typeface="Arial"/>
                <a:sym typeface="Arial"/>
              </a:defRPr>
            </a:lvl5pPr>
            <a:lvl6pPr lvl="5" marR="0" rtl="0" algn="l">
              <a:lnSpc>
                <a:spcPct val="125000"/>
              </a:lnSpc>
              <a:spcBef>
                <a:spcPts val="0"/>
              </a:spcBef>
              <a:spcAft>
                <a:spcPts val="0"/>
              </a:spcAft>
              <a:buSzPts val="1400"/>
              <a:buNone/>
              <a:defRPr b="0" i="0" sz="2400" u="none" cap="none" strike="noStrike">
                <a:solidFill>
                  <a:schemeClr val="dk2"/>
                </a:solidFill>
                <a:latin typeface="Arial"/>
                <a:ea typeface="Arial"/>
                <a:cs typeface="Arial"/>
                <a:sym typeface="Arial"/>
              </a:defRPr>
            </a:lvl6pPr>
            <a:lvl7pPr lvl="6" marR="0" rtl="0" algn="l">
              <a:lnSpc>
                <a:spcPct val="125000"/>
              </a:lnSpc>
              <a:spcBef>
                <a:spcPts val="0"/>
              </a:spcBef>
              <a:spcAft>
                <a:spcPts val="0"/>
              </a:spcAft>
              <a:buSzPts val="1400"/>
              <a:buNone/>
              <a:defRPr b="0" i="0" sz="2400" u="none" cap="none" strike="noStrike">
                <a:solidFill>
                  <a:schemeClr val="dk2"/>
                </a:solidFill>
                <a:latin typeface="Arial"/>
                <a:ea typeface="Arial"/>
                <a:cs typeface="Arial"/>
                <a:sym typeface="Arial"/>
              </a:defRPr>
            </a:lvl7pPr>
            <a:lvl8pPr lvl="7" marR="0" rtl="0" algn="l">
              <a:lnSpc>
                <a:spcPct val="125000"/>
              </a:lnSpc>
              <a:spcBef>
                <a:spcPts val="0"/>
              </a:spcBef>
              <a:spcAft>
                <a:spcPts val="0"/>
              </a:spcAft>
              <a:buSzPts val="1400"/>
              <a:buNone/>
              <a:defRPr b="0" i="0" sz="2400" u="none" cap="none" strike="noStrike">
                <a:solidFill>
                  <a:schemeClr val="dk2"/>
                </a:solidFill>
                <a:latin typeface="Arial"/>
                <a:ea typeface="Arial"/>
                <a:cs typeface="Arial"/>
                <a:sym typeface="Arial"/>
              </a:defRPr>
            </a:lvl8pPr>
            <a:lvl9pPr lvl="8" marR="0" rtl="0" algn="l">
              <a:lnSpc>
                <a:spcPct val="125000"/>
              </a:lnSpc>
              <a:spcBef>
                <a:spcPts val="0"/>
              </a:spcBef>
              <a:spcAft>
                <a:spcPts val="0"/>
              </a:spcAft>
              <a:buSzPts val="1400"/>
              <a:buNone/>
              <a:defRPr b="0" i="0" sz="2400" u="none" cap="none" strike="noStrike">
                <a:solidFill>
                  <a:schemeClr val="dk2"/>
                </a:solidFill>
                <a:latin typeface="Arial"/>
                <a:ea typeface="Arial"/>
                <a:cs typeface="Arial"/>
                <a:sym typeface="Arial"/>
              </a:defRPr>
            </a:lvl9pPr>
          </a:lstStyle>
          <a:p/>
        </p:txBody>
      </p:sp>
      <p:sp>
        <p:nvSpPr>
          <p:cNvPr id="52" name="Google Shape;52;p13"/>
          <p:cNvSpPr txBox="1"/>
          <p:nvPr>
            <p:ph idx="1" type="body"/>
          </p:nvPr>
        </p:nvSpPr>
        <p:spPr>
          <a:xfrm>
            <a:off x="539750" y="1762125"/>
            <a:ext cx="8061300" cy="2731200"/>
          </a:xfrm>
          <a:prstGeom prst="rect">
            <a:avLst/>
          </a:prstGeom>
          <a:noFill/>
          <a:ln>
            <a:noFill/>
          </a:ln>
        </p:spPr>
        <p:txBody>
          <a:bodyPr anchorCtr="0" anchor="t" bIns="0" lIns="0" spcFirstLastPara="1" rIns="0" wrap="square" tIns="0">
            <a:noAutofit/>
          </a:bodyPr>
          <a:lstStyle>
            <a:lvl1pPr indent="-228600" lvl="0" marL="457200" marR="0" rtl="0" algn="l">
              <a:lnSpc>
                <a:spcPct val="157142"/>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28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3pPr>
            <a:lvl4pPr indent="-317500" lvl="3" marL="1828800" marR="0" rtl="0" algn="l">
              <a:lnSpc>
                <a:spcPct val="100000"/>
              </a:lnSpc>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00000"/>
              </a:lnSpc>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00000"/>
              </a:lnSpc>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100000"/>
              </a:lnSpc>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100000"/>
              </a:lnSpc>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100000"/>
              </a:lnSpc>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pic>
        <p:nvPicPr>
          <p:cNvPr id="53" name="Google Shape;53;p13"/>
          <p:cNvPicPr preferRelativeResize="0"/>
          <p:nvPr/>
        </p:nvPicPr>
        <p:blipFill rotWithShape="1">
          <a:blip r:embed="rId1">
            <a:alphaModFix/>
          </a:blip>
          <a:srcRect b="0" l="0" r="0" t="0"/>
          <a:stretch/>
        </p:blipFill>
        <p:spPr>
          <a:xfrm>
            <a:off x="7232650" y="404813"/>
            <a:ext cx="1026319" cy="571500"/>
          </a:xfrm>
          <a:prstGeom prst="rect">
            <a:avLst/>
          </a:prstGeom>
          <a:noFill/>
          <a:ln>
            <a:noFill/>
          </a:ln>
        </p:spPr>
      </p:pic>
      <p:sp>
        <p:nvSpPr>
          <p:cNvPr id="54" name="Google Shape;54;p13"/>
          <p:cNvSpPr txBox="1"/>
          <p:nvPr>
            <p:ph idx="11" type="ftr"/>
          </p:nvPr>
        </p:nvSpPr>
        <p:spPr>
          <a:xfrm>
            <a:off x="539750" y="4779169"/>
            <a:ext cx="6624600" cy="1143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SzPts val="1400"/>
              <a:buNone/>
              <a:defRPr b="1" i="0" sz="1000" u="none">
                <a:solidFill>
                  <a:schemeClr val="accent1"/>
                </a:solidFill>
                <a:latin typeface="Arial"/>
                <a:ea typeface="Arial"/>
                <a:cs typeface="Arial"/>
                <a:sym typeface="Arial"/>
              </a:defRPr>
            </a:lvl1pPr>
            <a:lvl2pPr lvl="1"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5" name="Google Shape;55;p13"/>
          <p:cNvSpPr txBox="1"/>
          <p:nvPr>
            <p:ph idx="12" type="sldNum"/>
          </p:nvPr>
        </p:nvSpPr>
        <p:spPr>
          <a:xfrm>
            <a:off x="539750" y="4918471"/>
            <a:ext cx="6624600" cy="114300"/>
          </a:xfrm>
          <a:prstGeom prst="rect">
            <a:avLst/>
          </a:prstGeom>
          <a:noFill/>
          <a:ln>
            <a:noFill/>
          </a:ln>
        </p:spPr>
        <p:txBody>
          <a:bodyPr anchorCtr="0" anchor="t" bIns="0" lIns="0" spcFirstLastPara="1" rIns="0" wrap="square" tIns="0">
            <a:noAutofit/>
          </a:bodyPr>
          <a:lstStyle>
            <a:lvl1pPr indent="0" lvl="0" marL="0" marR="0" rtl="0" algn="l">
              <a:lnSpc>
                <a:spcPct val="100000"/>
              </a:lnSpc>
              <a:spcBef>
                <a:spcPts val="0"/>
              </a:spcBef>
              <a:spcAft>
                <a:spcPts val="0"/>
              </a:spcAft>
              <a:buClr>
                <a:schemeClr val="accent1"/>
              </a:buClr>
              <a:buSzPts val="1000"/>
              <a:buFont typeface="Arial"/>
              <a:buNone/>
              <a:defRPr b="0" i="0" sz="1000" u="none">
                <a:solidFill>
                  <a:schemeClr val="accent1"/>
                </a:solidFill>
                <a:latin typeface="Arial"/>
                <a:ea typeface="Arial"/>
                <a:cs typeface="Arial"/>
                <a:sym typeface="Arial"/>
              </a:defRPr>
            </a:lvl1pPr>
            <a:lvl2pPr indent="0" lvl="1" marL="0" marR="0" rtl="0" algn="l">
              <a:lnSpc>
                <a:spcPct val="100000"/>
              </a:lnSpc>
              <a:spcBef>
                <a:spcPts val="0"/>
              </a:spcBef>
              <a:spcAft>
                <a:spcPts val="0"/>
              </a:spcAft>
              <a:buClr>
                <a:schemeClr val="accent1"/>
              </a:buClr>
              <a:buSzPts val="1000"/>
              <a:buFont typeface="Arial"/>
              <a:buNone/>
              <a:defRPr b="0" i="0" sz="1000" u="none">
                <a:solidFill>
                  <a:schemeClr val="accent1"/>
                </a:solidFill>
                <a:latin typeface="Arial"/>
                <a:ea typeface="Arial"/>
                <a:cs typeface="Arial"/>
                <a:sym typeface="Arial"/>
              </a:defRPr>
            </a:lvl2pPr>
            <a:lvl3pPr indent="0" lvl="2" marL="0" marR="0" rtl="0" algn="l">
              <a:lnSpc>
                <a:spcPct val="100000"/>
              </a:lnSpc>
              <a:spcBef>
                <a:spcPts val="0"/>
              </a:spcBef>
              <a:spcAft>
                <a:spcPts val="0"/>
              </a:spcAft>
              <a:buClr>
                <a:schemeClr val="accent1"/>
              </a:buClr>
              <a:buSzPts val="1000"/>
              <a:buFont typeface="Arial"/>
              <a:buNone/>
              <a:defRPr b="0" i="0" sz="1000" u="none">
                <a:solidFill>
                  <a:schemeClr val="accent1"/>
                </a:solidFill>
                <a:latin typeface="Arial"/>
                <a:ea typeface="Arial"/>
                <a:cs typeface="Arial"/>
                <a:sym typeface="Arial"/>
              </a:defRPr>
            </a:lvl3pPr>
            <a:lvl4pPr indent="0" lvl="3" marL="0" marR="0" rtl="0" algn="l">
              <a:lnSpc>
                <a:spcPct val="100000"/>
              </a:lnSpc>
              <a:spcBef>
                <a:spcPts val="0"/>
              </a:spcBef>
              <a:spcAft>
                <a:spcPts val="0"/>
              </a:spcAft>
              <a:buClr>
                <a:schemeClr val="accent1"/>
              </a:buClr>
              <a:buSzPts val="1000"/>
              <a:buFont typeface="Arial"/>
              <a:buNone/>
              <a:defRPr b="0" i="0" sz="1000" u="none">
                <a:solidFill>
                  <a:schemeClr val="accent1"/>
                </a:solidFill>
                <a:latin typeface="Arial"/>
                <a:ea typeface="Arial"/>
                <a:cs typeface="Arial"/>
                <a:sym typeface="Arial"/>
              </a:defRPr>
            </a:lvl4pPr>
            <a:lvl5pPr indent="0" lvl="4" marL="0" marR="0" rtl="0" algn="l">
              <a:lnSpc>
                <a:spcPct val="100000"/>
              </a:lnSpc>
              <a:spcBef>
                <a:spcPts val="0"/>
              </a:spcBef>
              <a:spcAft>
                <a:spcPts val="0"/>
              </a:spcAft>
              <a:buClr>
                <a:schemeClr val="accent1"/>
              </a:buClr>
              <a:buSzPts val="1000"/>
              <a:buFont typeface="Arial"/>
              <a:buNone/>
              <a:defRPr b="0" i="0" sz="1000" u="none">
                <a:solidFill>
                  <a:schemeClr val="accent1"/>
                </a:solidFill>
                <a:latin typeface="Arial"/>
                <a:ea typeface="Arial"/>
                <a:cs typeface="Arial"/>
                <a:sym typeface="Arial"/>
              </a:defRPr>
            </a:lvl5pPr>
            <a:lvl6pPr indent="0" lvl="5" marL="0" marR="0" rtl="0" algn="l">
              <a:lnSpc>
                <a:spcPct val="100000"/>
              </a:lnSpc>
              <a:spcBef>
                <a:spcPts val="0"/>
              </a:spcBef>
              <a:spcAft>
                <a:spcPts val="0"/>
              </a:spcAft>
              <a:buClr>
                <a:schemeClr val="accent1"/>
              </a:buClr>
              <a:buSzPts val="1000"/>
              <a:buFont typeface="Arial"/>
              <a:buNone/>
              <a:defRPr b="0" i="0" sz="1000" u="none">
                <a:solidFill>
                  <a:schemeClr val="accent1"/>
                </a:solidFill>
                <a:latin typeface="Arial"/>
                <a:ea typeface="Arial"/>
                <a:cs typeface="Arial"/>
                <a:sym typeface="Arial"/>
              </a:defRPr>
            </a:lvl6pPr>
            <a:lvl7pPr indent="0" lvl="6" marL="0" marR="0" rtl="0" algn="l">
              <a:lnSpc>
                <a:spcPct val="100000"/>
              </a:lnSpc>
              <a:spcBef>
                <a:spcPts val="0"/>
              </a:spcBef>
              <a:spcAft>
                <a:spcPts val="0"/>
              </a:spcAft>
              <a:buClr>
                <a:schemeClr val="accent1"/>
              </a:buClr>
              <a:buSzPts val="1000"/>
              <a:buFont typeface="Arial"/>
              <a:buNone/>
              <a:defRPr b="0" i="0" sz="1000" u="none">
                <a:solidFill>
                  <a:schemeClr val="accent1"/>
                </a:solidFill>
                <a:latin typeface="Arial"/>
                <a:ea typeface="Arial"/>
                <a:cs typeface="Arial"/>
                <a:sym typeface="Arial"/>
              </a:defRPr>
            </a:lvl7pPr>
            <a:lvl8pPr indent="0" lvl="7" marL="0" marR="0" rtl="0" algn="l">
              <a:lnSpc>
                <a:spcPct val="100000"/>
              </a:lnSpc>
              <a:spcBef>
                <a:spcPts val="0"/>
              </a:spcBef>
              <a:spcAft>
                <a:spcPts val="0"/>
              </a:spcAft>
              <a:buClr>
                <a:schemeClr val="accent1"/>
              </a:buClr>
              <a:buSzPts val="1000"/>
              <a:buFont typeface="Arial"/>
              <a:buNone/>
              <a:defRPr b="0" i="0" sz="1000" u="none">
                <a:solidFill>
                  <a:schemeClr val="accent1"/>
                </a:solidFill>
                <a:latin typeface="Arial"/>
                <a:ea typeface="Arial"/>
                <a:cs typeface="Arial"/>
                <a:sym typeface="Arial"/>
              </a:defRPr>
            </a:lvl8pPr>
            <a:lvl9pPr indent="0" lvl="8" marL="0" marR="0" rtl="0" algn="l">
              <a:lnSpc>
                <a:spcPct val="100000"/>
              </a:lnSpc>
              <a:spcBef>
                <a:spcPts val="0"/>
              </a:spcBef>
              <a:spcAft>
                <a:spcPts val="0"/>
              </a:spcAft>
              <a:buClr>
                <a:schemeClr val="accent1"/>
              </a:buClr>
              <a:buSzPts val="1000"/>
              <a:buFont typeface="Arial"/>
              <a:buNone/>
              <a:defRPr b="0" i="0" sz="1000" u="none">
                <a:solidFill>
                  <a:schemeClr val="accent1"/>
                </a:solidFill>
                <a:latin typeface="Arial"/>
                <a:ea typeface="Arial"/>
                <a:cs typeface="Arial"/>
                <a:sym typeface="Arial"/>
              </a:defRPr>
            </a:lvl9pPr>
          </a:lstStyle>
          <a:p>
            <a:pPr indent="0" lvl="0" marL="0" rtl="0" algn="l">
              <a:spcBef>
                <a:spcPts val="0"/>
              </a:spcBef>
              <a:spcAft>
                <a:spcPts val="0"/>
              </a:spcAft>
              <a:buNone/>
            </a:pPr>
            <a:r>
              <a:rPr lang="de"/>
              <a:t>Seite </a:t>
            </a:r>
            <a:fld id="{00000000-1234-1234-1234-123412341234}" type="slidenum">
              <a:rPr lang="de"/>
              <a:t>‹#›</a:t>
            </a:fld>
            <a:endParaRPr sz="1400">
              <a:solidFill>
                <a:srgbClr val="000000"/>
              </a:solidFill>
            </a:endParaRPr>
          </a:p>
        </p:txBody>
      </p:sp>
      <p:pic>
        <p:nvPicPr>
          <p:cNvPr id="56" name="Google Shape;56;p13"/>
          <p:cNvPicPr preferRelativeResize="0"/>
          <p:nvPr/>
        </p:nvPicPr>
        <p:blipFill rotWithShape="1">
          <a:blip r:embed="rId2">
            <a:alphaModFix/>
          </a:blip>
          <a:srcRect b="0" l="0" r="0" t="0"/>
          <a:stretch/>
        </p:blipFill>
        <p:spPr>
          <a:xfrm>
            <a:off x="0" y="404813"/>
            <a:ext cx="5212557" cy="5715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3"/>
    <p:sldLayoutId id="2147483660"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0.jpg"/><Relationship Id="rId4" Type="http://schemas.openxmlformats.org/officeDocument/2006/relationships/image" Target="../media/image14.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7.png"/><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30.png"/><Relationship Id="rId4" Type="http://schemas.openxmlformats.org/officeDocument/2006/relationships/image" Target="../media/image26.png"/><Relationship Id="rId5" Type="http://schemas.openxmlformats.org/officeDocument/2006/relationships/image" Target="../media/image2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34.png"/><Relationship Id="rId5" Type="http://schemas.openxmlformats.org/officeDocument/2006/relationships/image" Target="../media/image1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31.png"/><Relationship Id="rId4" Type="http://schemas.openxmlformats.org/officeDocument/2006/relationships/image" Target="../media/image3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3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hyperlink" Target="https://towardsdatascience.com/the-complete-guide-to-time-series-analysis-and-forecasting-70d476bfe775" TargetMode="External"/><Relationship Id="rId4" Type="http://schemas.openxmlformats.org/officeDocument/2006/relationships/hyperlink" Target="https://towardsdatascience.com/designing-your-neural-networks-a5e4617027ed" TargetMode="External"/><Relationship Id="rId5" Type="http://schemas.openxmlformats.org/officeDocument/2006/relationships/hyperlink" Target="https://s2geometry.io/devguide/s2cell_hierarchy.html" TargetMode="External"/><Relationship Id="rId6" Type="http://schemas.openxmlformats.org/officeDocument/2006/relationships/hyperlink" Target="https://www.npmjs.com/package/speed-cloudflare-cli" TargetMode="External"/><Relationship Id="rId7" Type="http://schemas.openxmlformats.org/officeDocument/2006/relationships/hyperlink" Target="https://europe-west1-1.gcp.cloud2.influxdata.com"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ctrTitle"/>
          </p:nvPr>
        </p:nvSpPr>
        <p:spPr>
          <a:xfrm>
            <a:off x="461825" y="3050503"/>
            <a:ext cx="8061300" cy="1514700"/>
          </a:xfrm>
          <a:prstGeom prst="rect">
            <a:avLst/>
          </a:prstGeom>
        </p:spPr>
        <p:txBody>
          <a:bodyPr anchorCtr="0" anchor="b" bIns="0" lIns="0" spcFirstLastPara="1" rIns="0" wrap="square" tIns="0">
            <a:spAutoFit/>
          </a:bodyPr>
          <a:lstStyle/>
          <a:p>
            <a:pPr indent="0" lvl="0" marL="0" rtl="0" algn="l">
              <a:lnSpc>
                <a:spcPct val="115000"/>
              </a:lnSpc>
              <a:spcBef>
                <a:spcPts val="1200"/>
              </a:spcBef>
              <a:spcAft>
                <a:spcPts val="0"/>
              </a:spcAft>
              <a:buClr>
                <a:schemeClr val="dk1"/>
              </a:buClr>
              <a:buSzPts val="1100"/>
              <a:buFont typeface="Arial"/>
              <a:buNone/>
            </a:pPr>
            <a:r>
              <a:rPr b="1" lang="de" sz="2800">
                <a:solidFill>
                  <a:srgbClr val="FF0000"/>
                </a:solidFill>
                <a:highlight>
                  <a:srgbClr val="FFFFFF"/>
                </a:highlight>
              </a:rPr>
              <a:t>Topic 2: Predictive QoS for V2X Connected Automated Mobility</a:t>
            </a:r>
            <a:endParaRPr b="1" sz="2800">
              <a:solidFill>
                <a:srgbClr val="FF0000"/>
              </a:solidFill>
              <a:highlight>
                <a:srgbClr val="FFFFFF"/>
              </a:highlight>
            </a:endParaRPr>
          </a:p>
          <a:p>
            <a:pPr indent="0" lvl="0" marL="0" rtl="0" algn="l">
              <a:spcBef>
                <a:spcPts val="1200"/>
              </a:spcBef>
              <a:spcAft>
                <a:spcPts val="0"/>
              </a:spcAft>
              <a:buNone/>
            </a:pPr>
            <a:r>
              <a:t/>
            </a:r>
            <a:endParaRPr/>
          </a:p>
        </p:txBody>
      </p:sp>
      <p:sp>
        <p:nvSpPr>
          <p:cNvPr id="74" name="Google Shape;74;p16"/>
          <p:cNvSpPr txBox="1"/>
          <p:nvPr>
            <p:ph idx="1" type="subTitle"/>
          </p:nvPr>
        </p:nvSpPr>
        <p:spPr>
          <a:xfrm>
            <a:off x="1123800" y="4326753"/>
            <a:ext cx="8061300" cy="215400"/>
          </a:xfrm>
          <a:prstGeom prst="rect">
            <a:avLst/>
          </a:prstGeom>
        </p:spPr>
        <p:txBody>
          <a:bodyPr anchorCtr="0" anchor="b" bIns="0" lIns="0" spcFirstLastPara="1" rIns="0" wrap="square" tIns="0">
            <a:spAutoFit/>
          </a:bodyPr>
          <a:lstStyle/>
          <a:p>
            <a:pPr indent="0" lvl="0" marL="0" rtl="0" algn="l">
              <a:spcBef>
                <a:spcPts val="0"/>
              </a:spcBef>
              <a:spcAft>
                <a:spcPts val="0"/>
              </a:spcAft>
              <a:buNone/>
            </a:pPr>
            <a:r>
              <a:rPr lang="de"/>
              <a:t>Onur Sen, Louis Andr</a:t>
            </a:r>
            <a:r>
              <a:rPr lang="de">
                <a:solidFill>
                  <a:srgbClr val="202124"/>
                </a:solidFill>
                <a:highlight>
                  <a:srgbClr val="FFFFFF"/>
                </a:highlight>
              </a:rPr>
              <a:t>é</a:t>
            </a:r>
            <a:r>
              <a:rPr lang="de"/>
              <a:t>e, Yeji Shim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Prediction Component</a:t>
            </a:r>
            <a:endParaRPr/>
          </a:p>
        </p:txBody>
      </p:sp>
      <p:sp>
        <p:nvSpPr>
          <p:cNvPr id="136" name="Google Shape;136;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solidFill>
                  <a:schemeClr val="dk1"/>
                </a:solidFill>
              </a:rPr>
              <a:t>We decided to make predictions in 2 ways.</a:t>
            </a:r>
            <a:endParaRPr>
              <a:solidFill>
                <a:schemeClr val="dk1"/>
              </a:solidFill>
            </a:endParaRPr>
          </a:p>
          <a:p>
            <a:pPr indent="-342900" lvl="0" marL="457200" rtl="0" algn="l">
              <a:spcBef>
                <a:spcPts val="1200"/>
              </a:spcBef>
              <a:spcAft>
                <a:spcPts val="0"/>
              </a:spcAft>
              <a:buSzPts val="1800"/>
              <a:buAutoNum type="arabicPeriod"/>
            </a:pPr>
            <a:r>
              <a:rPr lang="de">
                <a:solidFill>
                  <a:schemeClr val="dk1"/>
                </a:solidFill>
              </a:rPr>
              <a:t>Deep Learning with Neural Network</a:t>
            </a:r>
            <a:r>
              <a:rPr lang="de"/>
              <a:t> </a:t>
            </a:r>
            <a:r>
              <a:rPr lang="de">
                <a:solidFill>
                  <a:schemeClr val="dk1"/>
                </a:solidFill>
              </a:rPr>
              <a:t> </a:t>
            </a:r>
            <a:endParaRPr>
              <a:solidFill>
                <a:schemeClr val="dk1"/>
              </a:solidFill>
            </a:endParaRPr>
          </a:p>
          <a:p>
            <a:pPr indent="-342900" lvl="0" marL="457200" rtl="0" algn="l">
              <a:spcBef>
                <a:spcPts val="0"/>
              </a:spcBef>
              <a:spcAft>
                <a:spcPts val="0"/>
              </a:spcAft>
              <a:buClr>
                <a:schemeClr val="dk1"/>
              </a:buClr>
              <a:buSzPts val="1800"/>
              <a:buAutoNum type="arabicPeriod"/>
            </a:pPr>
            <a:r>
              <a:rPr lang="de">
                <a:solidFill>
                  <a:schemeClr val="dk1"/>
                </a:solidFill>
              </a:rPr>
              <a:t>Machine Learning with Linear Regression</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Neural Network</a:t>
            </a:r>
            <a:endParaRPr/>
          </a:p>
        </p:txBody>
      </p:sp>
      <p:sp>
        <p:nvSpPr>
          <p:cNvPr id="142" name="Google Shape;14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2500"/>
          </a:p>
          <a:p>
            <a:pPr indent="0" lvl="0" marL="0" rtl="0" algn="l">
              <a:spcBef>
                <a:spcPts val="1200"/>
              </a:spcBef>
              <a:spcAft>
                <a:spcPts val="0"/>
              </a:spcAft>
              <a:buNone/>
            </a:pPr>
            <a:r>
              <a:t/>
            </a:r>
            <a:endParaRPr sz="2500"/>
          </a:p>
          <a:p>
            <a:pPr indent="0" lvl="0" marL="0" rtl="0" algn="l">
              <a:spcBef>
                <a:spcPts val="1200"/>
              </a:spcBef>
              <a:spcAft>
                <a:spcPts val="1200"/>
              </a:spcAft>
              <a:buNone/>
            </a:pPr>
            <a:r>
              <a:rPr lang="de" sz="2500"/>
              <a:t>How Should we design the neural network?</a:t>
            </a:r>
            <a:endParaRPr sz="25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Neural Network architecture</a:t>
            </a:r>
            <a:endParaRPr/>
          </a:p>
        </p:txBody>
      </p:sp>
      <p:sp>
        <p:nvSpPr>
          <p:cNvPr id="148" name="Google Shape;148;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de"/>
              <a:t>		Input layer			    Hidden layer			Output layer</a:t>
            </a:r>
            <a:endParaRPr/>
          </a:p>
        </p:txBody>
      </p:sp>
      <p:pic>
        <p:nvPicPr>
          <p:cNvPr id="149" name="Google Shape;149;p27"/>
          <p:cNvPicPr preferRelativeResize="0"/>
          <p:nvPr/>
        </p:nvPicPr>
        <p:blipFill>
          <a:blip r:embed="rId3">
            <a:alphaModFix/>
          </a:blip>
          <a:stretch>
            <a:fillRect/>
          </a:stretch>
        </p:blipFill>
        <p:spPr>
          <a:xfrm>
            <a:off x="1795625" y="1889500"/>
            <a:ext cx="5358750" cy="2679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Sample Data</a:t>
            </a:r>
            <a:endParaRPr/>
          </a:p>
        </p:txBody>
      </p:sp>
      <p:sp>
        <p:nvSpPr>
          <p:cNvPr id="155" name="Google Shape;155;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de"/>
              <a:t>{"signalStrength": -96, "signalStrengthLTE": -93, </a:t>
            </a:r>
            <a:endParaRPr/>
          </a:p>
          <a:p>
            <a:pPr indent="0" lvl="0" marL="0" rtl="0" algn="l">
              <a:spcBef>
                <a:spcPts val="1200"/>
              </a:spcBef>
              <a:spcAft>
                <a:spcPts val="0"/>
              </a:spcAft>
              <a:buNone/>
            </a:pPr>
            <a:r>
              <a:rPr lang="de"/>
              <a:t>"networkProvider": "Telekom", "cellId": </a:t>
            </a:r>
            <a:r>
              <a:rPr lang="de"/>
              <a:t>90604329</a:t>
            </a:r>
            <a:r>
              <a:rPr lang="de"/>
              <a:t>, </a:t>
            </a:r>
            <a:endParaRPr/>
          </a:p>
          <a:p>
            <a:pPr indent="0" lvl="0" marL="0" rtl="0" algn="l">
              <a:spcBef>
                <a:spcPts val="1200"/>
              </a:spcBef>
              <a:spcAft>
                <a:spcPts val="0"/>
              </a:spcAft>
              <a:buNone/>
            </a:pPr>
            <a:r>
              <a:rPr lang="de"/>
              <a:t>"frequency": 5, "lat": 52.51355, "lon": 13.35555, </a:t>
            </a:r>
            <a:endParaRPr/>
          </a:p>
          <a:p>
            <a:pPr indent="0" lvl="0" marL="0" rtl="0" algn="l">
              <a:spcBef>
                <a:spcPts val="1200"/>
              </a:spcBef>
              <a:spcAft>
                <a:spcPts val="0"/>
              </a:spcAft>
              <a:buNone/>
            </a:pPr>
            <a:r>
              <a:rPr lang="de"/>
              <a:t>"gpsNmea": "$GPGGA,112330.941,5230.813,N,01320.289,E,1,12,1.0,0.0,M,0.0,M,,*6D",</a:t>
            </a:r>
            <a:endParaRPr/>
          </a:p>
          <a:p>
            <a:pPr indent="0" lvl="0" marL="0" rtl="0" algn="l">
              <a:spcBef>
                <a:spcPts val="1200"/>
              </a:spcBef>
              <a:spcAft>
                <a:spcPts val="0"/>
              </a:spcAft>
              <a:buNone/>
            </a:pPr>
            <a:r>
              <a:rPr lang="de"/>
              <a:t>"qosMetrics": [18.333, 0.0, 39.67], </a:t>
            </a:r>
            <a:endParaRPr/>
          </a:p>
          <a:p>
            <a:pPr indent="0" lvl="0" marL="0" rtl="0" algn="l">
              <a:spcBef>
                <a:spcPts val="1200"/>
              </a:spcBef>
              <a:spcAft>
                <a:spcPts val="0"/>
              </a:spcAft>
              <a:buNone/>
            </a:pPr>
            <a:r>
              <a:rPr lang="de"/>
              <a:t>"uplink": 40.67, </a:t>
            </a:r>
            <a:endParaRPr/>
          </a:p>
          <a:p>
            <a:pPr indent="0" lvl="0" marL="0" rtl="0" algn="l">
              <a:spcBef>
                <a:spcPts val="1200"/>
              </a:spcBef>
              <a:spcAft>
                <a:spcPts val="0"/>
              </a:spcAft>
              <a:buNone/>
            </a:pPr>
            <a:r>
              <a:rPr lang="de"/>
              <a:t>"downlink": 12.78, </a:t>
            </a:r>
            <a:endParaRPr/>
          </a:p>
          <a:p>
            <a:pPr indent="0" lvl="0" marL="0" rtl="0" algn="l">
              <a:spcBef>
                <a:spcPts val="1200"/>
              </a:spcBef>
              <a:spcAft>
                <a:spcPts val="0"/>
              </a:spcAft>
              <a:buNone/>
            </a:pPr>
            <a:r>
              <a:rPr lang="de"/>
              <a:t>"latency": 18.333}</a:t>
            </a:r>
            <a:endParaRPr/>
          </a:p>
          <a:p>
            <a:pPr indent="0" lvl="0" marL="0" rtl="0" algn="l">
              <a:spcBef>
                <a:spcPts val="1200"/>
              </a:spcBef>
              <a:spcAft>
                <a:spcPts val="0"/>
              </a:spcAft>
              <a:buNone/>
            </a:pPr>
            <a:r>
              <a:t/>
            </a:r>
            <a:endParaRPr/>
          </a:p>
          <a:p>
            <a:pPr indent="0" lvl="0" marL="0" rtl="0" algn="l">
              <a:spcBef>
                <a:spcPts val="1200"/>
              </a:spcBef>
              <a:spcAft>
                <a:spcPts val="0"/>
              </a:spcAft>
              <a:buClr>
                <a:schemeClr val="dk1"/>
              </a:buClr>
              <a:buSzPct val="61111"/>
              <a:buFont typeface="Arial"/>
              <a:buNone/>
            </a:pPr>
            <a:r>
              <a:t/>
            </a:r>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Input Layer</a:t>
            </a:r>
            <a:endParaRPr/>
          </a:p>
        </p:txBody>
      </p:sp>
      <p:sp>
        <p:nvSpPr>
          <p:cNvPr id="161" name="Google Shape;161;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Most Relevant</a:t>
            </a:r>
            <a:endParaRPr/>
          </a:p>
          <a:p>
            <a:pPr indent="0" lvl="0" marL="0" rtl="0" algn="l">
              <a:spcBef>
                <a:spcPts val="1200"/>
              </a:spcBef>
              <a:spcAft>
                <a:spcPts val="0"/>
              </a:spcAft>
              <a:buNone/>
            </a:pPr>
            <a:r>
              <a:rPr lang="de"/>
              <a:t>Latitude				54.1234</a:t>
            </a:r>
            <a:endParaRPr/>
          </a:p>
          <a:p>
            <a:pPr indent="0" lvl="0" marL="0" rtl="0" algn="l">
              <a:spcBef>
                <a:spcPts val="1200"/>
              </a:spcBef>
              <a:spcAft>
                <a:spcPts val="0"/>
              </a:spcAft>
              <a:buNone/>
            </a:pPr>
            <a:r>
              <a:rPr lang="de"/>
              <a:t>Longitude			2.421</a:t>
            </a:r>
            <a:endParaRPr/>
          </a:p>
          <a:p>
            <a:pPr indent="0" lvl="0" marL="0" rtl="0" algn="l">
              <a:spcBef>
                <a:spcPts val="1200"/>
              </a:spcBef>
              <a:spcAft>
                <a:spcPts val="0"/>
              </a:spcAft>
              <a:buNone/>
            </a:pPr>
            <a:r>
              <a:rPr lang="de"/>
              <a:t>CellID				90604329</a:t>
            </a:r>
            <a:endParaRPr/>
          </a:p>
          <a:p>
            <a:pPr indent="0" lvl="0" marL="0" rtl="0" algn="l">
              <a:spcBef>
                <a:spcPts val="1200"/>
              </a:spcBef>
              <a:spcAft>
                <a:spcPts val="0"/>
              </a:spcAft>
              <a:buNone/>
            </a:pPr>
            <a:r>
              <a:rPr lang="de"/>
              <a:t>SignalStrength		-97</a:t>
            </a:r>
            <a:endParaRPr/>
          </a:p>
          <a:p>
            <a:pPr indent="0" lvl="0" marL="0" rtl="0" algn="l">
              <a:spcBef>
                <a:spcPts val="1200"/>
              </a:spcBef>
              <a:spcAft>
                <a:spcPts val="0"/>
              </a:spcAft>
              <a:buNone/>
            </a:pPr>
            <a:r>
              <a:rPr lang="de"/>
              <a:t>SignalStrengthLTE	-80</a:t>
            </a:r>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Input Layer</a:t>
            </a:r>
            <a:endParaRPr/>
          </a:p>
        </p:txBody>
      </p:sp>
      <p:sp>
        <p:nvSpPr>
          <p:cNvPr id="167" name="Google Shape;167;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rPr lang="de"/>
              <a:t>Latitude				54.1234</a:t>
            </a:r>
            <a:endParaRPr/>
          </a:p>
          <a:p>
            <a:pPr indent="0" lvl="0" marL="0" rtl="0" algn="l">
              <a:spcBef>
                <a:spcPts val="1200"/>
              </a:spcBef>
              <a:spcAft>
                <a:spcPts val="0"/>
              </a:spcAft>
              <a:buNone/>
            </a:pPr>
            <a:r>
              <a:rPr lang="de"/>
              <a:t>Longitude			2.421</a:t>
            </a:r>
            <a:endParaRPr/>
          </a:p>
          <a:p>
            <a:pPr indent="0" lvl="0" marL="0" rtl="0" algn="l">
              <a:spcBef>
                <a:spcPts val="1200"/>
              </a:spcBef>
              <a:spcAft>
                <a:spcPts val="0"/>
              </a:spcAft>
              <a:buNone/>
            </a:pPr>
            <a:r>
              <a:rPr lang="de"/>
              <a:t>CellID				90604329</a:t>
            </a:r>
            <a:endParaRPr/>
          </a:p>
          <a:p>
            <a:pPr indent="0" lvl="0" marL="0" rtl="0" algn="l">
              <a:spcBef>
                <a:spcPts val="1200"/>
              </a:spcBef>
              <a:spcAft>
                <a:spcPts val="0"/>
              </a:spcAft>
              <a:buClr>
                <a:schemeClr val="dk1"/>
              </a:buClr>
              <a:buSzPts val="1100"/>
              <a:buFont typeface="Arial"/>
              <a:buNone/>
            </a:pPr>
            <a:r>
              <a:rPr lang="de"/>
              <a:t>Switch				0</a:t>
            </a:r>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Why not more inputs?</a:t>
            </a:r>
            <a:endParaRPr/>
          </a:p>
        </p:txBody>
      </p:sp>
      <p:sp>
        <p:nvSpPr>
          <p:cNvPr id="173" name="Google Shape;173;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de"/>
              <a:t>Frequency </a:t>
            </a:r>
            <a:endParaRPr/>
          </a:p>
          <a:p>
            <a:pPr indent="-342900" lvl="0" marL="457200" rtl="0" algn="l">
              <a:spcBef>
                <a:spcPts val="1200"/>
              </a:spcBef>
              <a:spcAft>
                <a:spcPts val="0"/>
              </a:spcAft>
              <a:buSzPts val="1800"/>
              <a:buChar char="●"/>
            </a:pPr>
            <a:r>
              <a:rPr lang="de"/>
              <a:t>hard to predict with our given data </a:t>
            </a:r>
            <a:endParaRPr/>
          </a:p>
          <a:p>
            <a:pPr indent="0" lvl="0" marL="0" rtl="0" algn="l">
              <a:spcBef>
                <a:spcPts val="1200"/>
              </a:spcBef>
              <a:spcAft>
                <a:spcPts val="0"/>
              </a:spcAft>
              <a:buNone/>
            </a:pPr>
            <a:r>
              <a:rPr lang="de"/>
              <a:t>Time </a:t>
            </a:r>
            <a:endParaRPr/>
          </a:p>
          <a:p>
            <a:pPr indent="-342900" lvl="0" marL="457200" rtl="0" algn="l">
              <a:spcBef>
                <a:spcPts val="1200"/>
              </a:spcBef>
              <a:spcAft>
                <a:spcPts val="0"/>
              </a:spcAft>
              <a:buSzPts val="1800"/>
              <a:buChar char="●"/>
            </a:pPr>
            <a:r>
              <a:rPr lang="de"/>
              <a:t>due to different time intervals, hard to implement</a:t>
            </a:r>
            <a:endParaRPr/>
          </a:p>
          <a:p>
            <a:pPr indent="0" lvl="0" marL="0" rtl="0" algn="l">
              <a:spcBef>
                <a:spcPts val="1200"/>
              </a:spcBef>
              <a:spcAft>
                <a:spcPts val="0"/>
              </a:spcAft>
              <a:buNone/>
            </a:pPr>
            <a:r>
              <a:rPr lang="de"/>
              <a:t>Signal Strength (LTE) </a:t>
            </a:r>
            <a:endParaRPr/>
          </a:p>
          <a:p>
            <a:pPr indent="-342900" lvl="0" marL="457200" rtl="0" algn="l">
              <a:spcBef>
                <a:spcPts val="1200"/>
              </a:spcBef>
              <a:spcAft>
                <a:spcPts val="0"/>
              </a:spcAft>
              <a:buSzPts val="1800"/>
              <a:buChar char="●"/>
            </a:pPr>
            <a:r>
              <a:rPr lang="de"/>
              <a:t>we made some NN predictions but the results were bad </a:t>
            </a:r>
            <a:endParaRPr/>
          </a:p>
          <a:p>
            <a:pPr indent="-342900" lvl="0" marL="457200" rtl="0" algn="l">
              <a:spcBef>
                <a:spcPts val="0"/>
              </a:spcBef>
              <a:spcAft>
                <a:spcPts val="0"/>
              </a:spcAft>
              <a:buSzPts val="1800"/>
              <a:buChar char="●"/>
            </a:pPr>
            <a:r>
              <a:rPr lang="de"/>
              <a:t>feeding our results into NN led to worse results</a:t>
            </a:r>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Neural Network</a:t>
            </a:r>
            <a:endParaRPr/>
          </a:p>
        </p:txBody>
      </p:sp>
      <p:sp>
        <p:nvSpPr>
          <p:cNvPr id="179" name="Google Shape;179;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We decided to go with the simpler approach and use only one neural network for all our predictions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de"/>
              <a:t>	Lat													Uplink</a:t>
            </a:r>
            <a:endParaRPr/>
          </a:p>
          <a:p>
            <a:pPr indent="0" lvl="0" marL="0" rtl="0" algn="l">
              <a:spcBef>
                <a:spcPts val="1200"/>
              </a:spcBef>
              <a:spcAft>
                <a:spcPts val="0"/>
              </a:spcAft>
              <a:buNone/>
            </a:pPr>
            <a:r>
              <a:rPr lang="de"/>
              <a:t>	Lon													Downlink</a:t>
            </a:r>
            <a:endParaRPr/>
          </a:p>
          <a:p>
            <a:pPr indent="0" lvl="0" marL="0" rtl="0" algn="l">
              <a:spcBef>
                <a:spcPts val="1200"/>
              </a:spcBef>
              <a:spcAft>
                <a:spcPts val="0"/>
              </a:spcAft>
              <a:buNone/>
            </a:pPr>
            <a:r>
              <a:rPr lang="de"/>
              <a:t>	CellId												Latency</a:t>
            </a:r>
            <a:endParaRPr/>
          </a:p>
          <a:p>
            <a:pPr indent="0" lvl="0" marL="0" rtl="0" algn="l">
              <a:spcBef>
                <a:spcPts val="1200"/>
              </a:spcBef>
              <a:spcAft>
                <a:spcPts val="1200"/>
              </a:spcAft>
              <a:buNone/>
            </a:pPr>
            <a:r>
              <a:rPr lang="de"/>
              <a:t>	Switch</a:t>
            </a:r>
            <a:endParaRPr/>
          </a:p>
        </p:txBody>
      </p:sp>
      <p:pic>
        <p:nvPicPr>
          <p:cNvPr id="180" name="Google Shape;180;p32"/>
          <p:cNvPicPr preferRelativeResize="0"/>
          <p:nvPr/>
        </p:nvPicPr>
        <p:blipFill>
          <a:blip r:embed="rId3">
            <a:alphaModFix/>
          </a:blip>
          <a:stretch>
            <a:fillRect/>
          </a:stretch>
        </p:blipFill>
        <p:spPr>
          <a:xfrm>
            <a:off x="1901350" y="1793775"/>
            <a:ext cx="4544050" cy="28469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Output Layer</a:t>
            </a:r>
            <a:endParaRPr/>
          </a:p>
        </p:txBody>
      </p:sp>
      <p:sp>
        <p:nvSpPr>
          <p:cNvPr id="186" name="Google Shape;186;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First Ideas:</a:t>
            </a:r>
            <a:br>
              <a:rPr lang="de"/>
            </a:br>
            <a:br>
              <a:rPr lang="de"/>
            </a:br>
            <a:r>
              <a:rPr lang="de"/>
              <a:t>Make one unique Neural Network for each predicted Output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de"/>
              <a:t>NN -&gt;Latency </a:t>
            </a:r>
            <a:endParaRPr/>
          </a:p>
          <a:p>
            <a:pPr indent="0" lvl="0" marL="0" rtl="0" algn="l">
              <a:spcBef>
                <a:spcPts val="1200"/>
              </a:spcBef>
              <a:spcAft>
                <a:spcPts val="0"/>
              </a:spcAft>
              <a:buNone/>
            </a:pPr>
            <a:r>
              <a:rPr lang="de"/>
              <a:t>NN-&gt;Uplink	</a:t>
            </a:r>
            <a:endParaRPr/>
          </a:p>
          <a:p>
            <a:pPr indent="0" lvl="0" marL="0" rtl="0" algn="l">
              <a:spcBef>
                <a:spcPts val="1200"/>
              </a:spcBef>
              <a:spcAft>
                <a:spcPts val="1200"/>
              </a:spcAft>
              <a:buNone/>
            </a:pPr>
            <a:r>
              <a:rPr lang="de"/>
              <a:t>NN-&gt; Downlink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Endless neural network possibilities</a:t>
            </a:r>
            <a:endParaRPr/>
          </a:p>
        </p:txBody>
      </p:sp>
      <p:sp>
        <p:nvSpPr>
          <p:cNvPr id="192" name="Google Shape;192;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de" sz="1400"/>
              <a:t>NN -&gt;Latency -&gt; NN + Latency -&gt; uplink, Downlink -&gt; NN + Latency + Downlink -&gt;uplink</a:t>
            </a:r>
            <a:endParaRPr sz="1400"/>
          </a:p>
          <a:p>
            <a:pPr indent="0" lvl="0" marL="0" rtl="0" algn="l">
              <a:spcBef>
                <a:spcPts val="1200"/>
              </a:spcBef>
              <a:spcAft>
                <a:spcPts val="0"/>
              </a:spcAft>
              <a:buClr>
                <a:schemeClr val="dk1"/>
              </a:buClr>
              <a:buSzPts val="1100"/>
              <a:buFont typeface="Arial"/>
              <a:buNone/>
            </a:pPr>
            <a:r>
              <a:rPr lang="de" sz="1400"/>
              <a:t>NN-&gt;Uplink -&gt; NN+ Uplink -&gt; uplink, Downlink -&gt; NN + uplink + Downlink -&gt; Downlink</a:t>
            </a:r>
            <a:endParaRPr sz="1400"/>
          </a:p>
          <a:p>
            <a:pPr indent="0" lvl="0" marL="0" rtl="0" algn="l">
              <a:spcBef>
                <a:spcPts val="1200"/>
              </a:spcBef>
              <a:spcAft>
                <a:spcPts val="0"/>
              </a:spcAft>
              <a:buNone/>
            </a:pPr>
            <a:r>
              <a:rPr lang="de" sz="1400"/>
              <a:t>NN-&gt; Downlink -&gt; NN+ Downlink -&gt; Latency, Uplink	-&gt; NN + Downlink + Uplink -&gt; Latency</a:t>
            </a:r>
            <a:endParaRPr sz="1400"/>
          </a:p>
          <a:p>
            <a:pPr indent="0" lvl="0" marL="0" rtl="0" algn="l">
              <a:spcBef>
                <a:spcPts val="1200"/>
              </a:spcBef>
              <a:spcAft>
                <a:spcPts val="0"/>
              </a:spcAft>
              <a:buNone/>
            </a:pPr>
            <a:r>
              <a:t/>
            </a:r>
            <a:endParaRPr sz="1400"/>
          </a:p>
          <a:p>
            <a:pPr indent="0" lvl="0" marL="0" rtl="0" algn="l">
              <a:spcBef>
                <a:spcPts val="1200"/>
              </a:spcBef>
              <a:spcAft>
                <a:spcPts val="0"/>
              </a:spcAft>
              <a:buNone/>
            </a:pPr>
            <a:r>
              <a:t/>
            </a:r>
            <a:endParaRPr sz="1400"/>
          </a:p>
          <a:p>
            <a:pPr indent="0" lvl="0" marL="0" rtl="0" algn="l">
              <a:spcBef>
                <a:spcPts val="1200"/>
              </a:spcBef>
              <a:spcAft>
                <a:spcPts val="1200"/>
              </a:spcAft>
              <a:buClr>
                <a:schemeClr val="dk1"/>
              </a:buClr>
              <a:buSzPts val="1100"/>
              <a:buFont typeface="Arial"/>
              <a:buNone/>
            </a:pPr>
            <a:r>
              <a:t/>
            </a:r>
            <a:endParaRPr sz="1400"/>
          </a:p>
        </p:txBody>
      </p:sp>
      <p:pic>
        <p:nvPicPr>
          <p:cNvPr id="193" name="Google Shape;193;p34"/>
          <p:cNvPicPr preferRelativeResize="0"/>
          <p:nvPr/>
        </p:nvPicPr>
        <p:blipFill rotWithShape="1">
          <a:blip r:embed="rId3">
            <a:alphaModFix/>
          </a:blip>
          <a:srcRect b="0" l="0" r="0" t="0"/>
          <a:stretch/>
        </p:blipFill>
        <p:spPr>
          <a:xfrm>
            <a:off x="2403125" y="2571750"/>
            <a:ext cx="1947725" cy="1947725"/>
          </a:xfrm>
          <a:prstGeom prst="rect">
            <a:avLst/>
          </a:prstGeom>
          <a:noFill/>
          <a:ln>
            <a:noFill/>
          </a:ln>
        </p:spPr>
      </p:pic>
      <p:pic>
        <p:nvPicPr>
          <p:cNvPr id="194" name="Google Shape;194;p34"/>
          <p:cNvPicPr preferRelativeResize="0"/>
          <p:nvPr/>
        </p:nvPicPr>
        <p:blipFill>
          <a:blip r:embed="rId3">
            <a:alphaModFix/>
          </a:blip>
          <a:stretch>
            <a:fillRect/>
          </a:stretch>
        </p:blipFill>
        <p:spPr>
          <a:xfrm>
            <a:off x="1023100" y="3153875"/>
            <a:ext cx="1989625" cy="1989625"/>
          </a:xfrm>
          <a:prstGeom prst="rect">
            <a:avLst/>
          </a:prstGeom>
          <a:noFill/>
          <a:ln>
            <a:noFill/>
          </a:ln>
        </p:spPr>
      </p:pic>
      <p:pic>
        <p:nvPicPr>
          <p:cNvPr id="195" name="Google Shape;195;p34"/>
          <p:cNvPicPr preferRelativeResize="0"/>
          <p:nvPr/>
        </p:nvPicPr>
        <p:blipFill>
          <a:blip r:embed="rId3">
            <a:alphaModFix/>
          </a:blip>
          <a:stretch>
            <a:fillRect/>
          </a:stretch>
        </p:blipFill>
        <p:spPr>
          <a:xfrm>
            <a:off x="3759175" y="2593113"/>
            <a:ext cx="1905000" cy="1905000"/>
          </a:xfrm>
          <a:prstGeom prst="rect">
            <a:avLst/>
          </a:prstGeom>
          <a:noFill/>
          <a:ln>
            <a:noFill/>
          </a:ln>
        </p:spPr>
      </p:pic>
      <p:pic>
        <p:nvPicPr>
          <p:cNvPr id="196" name="Google Shape;196;p34"/>
          <p:cNvPicPr preferRelativeResize="0"/>
          <p:nvPr/>
        </p:nvPicPr>
        <p:blipFill>
          <a:blip r:embed="rId3">
            <a:alphaModFix/>
          </a:blip>
          <a:stretch>
            <a:fillRect/>
          </a:stretch>
        </p:blipFill>
        <p:spPr>
          <a:xfrm>
            <a:off x="5061650" y="2593113"/>
            <a:ext cx="1905000" cy="1905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Agenda</a:t>
            </a:r>
            <a:endParaRPr/>
          </a:p>
        </p:txBody>
      </p:sp>
      <p:sp>
        <p:nvSpPr>
          <p:cNvPr id="80" name="Google Shape;80;p17"/>
          <p:cNvSpPr txBox="1"/>
          <p:nvPr>
            <p:ph idx="1" type="body"/>
          </p:nvPr>
        </p:nvSpPr>
        <p:spPr>
          <a:xfrm>
            <a:off x="311700" y="10588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42900" lvl="0" marL="457200" rtl="0" algn="l">
              <a:spcBef>
                <a:spcPts val="1200"/>
              </a:spcBef>
              <a:spcAft>
                <a:spcPts val="0"/>
              </a:spcAft>
              <a:buSzPts val="1800"/>
              <a:buAutoNum type="arabicPeriod"/>
            </a:pPr>
            <a:r>
              <a:rPr lang="de"/>
              <a:t>Data Collection Component</a:t>
            </a:r>
            <a:endParaRPr/>
          </a:p>
          <a:p>
            <a:pPr indent="-342900" lvl="0" marL="457200" rtl="0" algn="l">
              <a:spcBef>
                <a:spcPts val="0"/>
              </a:spcBef>
              <a:spcAft>
                <a:spcPts val="0"/>
              </a:spcAft>
              <a:buSzPts val="1800"/>
              <a:buAutoNum type="arabicPeriod"/>
            </a:pPr>
            <a:r>
              <a:rPr lang="de"/>
              <a:t>Database</a:t>
            </a:r>
            <a:endParaRPr/>
          </a:p>
          <a:p>
            <a:pPr indent="-342900" lvl="0" marL="457200" rtl="0" algn="l">
              <a:spcBef>
                <a:spcPts val="0"/>
              </a:spcBef>
              <a:spcAft>
                <a:spcPts val="0"/>
              </a:spcAft>
              <a:buSzPts val="1800"/>
              <a:buAutoNum type="arabicPeriod"/>
            </a:pPr>
            <a:r>
              <a:rPr lang="de"/>
              <a:t>Data Prediction Component</a:t>
            </a:r>
            <a:endParaRPr/>
          </a:p>
          <a:p>
            <a:pPr indent="-342900" lvl="0" marL="914400" rtl="0" algn="l">
              <a:lnSpc>
                <a:spcPct val="100000"/>
              </a:lnSpc>
              <a:spcBef>
                <a:spcPts val="0"/>
              </a:spcBef>
              <a:spcAft>
                <a:spcPts val="0"/>
              </a:spcAft>
              <a:buSzPts val="1800"/>
              <a:buChar char="-"/>
            </a:pPr>
            <a:r>
              <a:rPr lang="de"/>
              <a:t>Neural Network</a:t>
            </a:r>
            <a:endParaRPr/>
          </a:p>
          <a:p>
            <a:pPr indent="-342900" lvl="0" marL="914400" rtl="0" algn="l">
              <a:spcBef>
                <a:spcPts val="0"/>
              </a:spcBef>
              <a:spcAft>
                <a:spcPts val="0"/>
              </a:spcAft>
              <a:buSzPts val="1800"/>
              <a:buChar char="-"/>
            </a:pPr>
            <a:r>
              <a:rPr lang="de"/>
              <a:t>Linear Regression</a:t>
            </a:r>
            <a:endParaRPr/>
          </a:p>
          <a:p>
            <a:pPr indent="-342900" lvl="0" marL="457200" rtl="0" algn="l">
              <a:spcBef>
                <a:spcPts val="0"/>
              </a:spcBef>
              <a:spcAft>
                <a:spcPts val="0"/>
              </a:spcAft>
              <a:buSzPts val="1800"/>
              <a:buAutoNum type="arabicPeriod"/>
            </a:pPr>
            <a:r>
              <a:rPr lang="de"/>
              <a:t>Edge Cloud</a:t>
            </a:r>
            <a:endParaRPr/>
          </a:p>
          <a:p>
            <a:pPr indent="-342900" lvl="0" marL="457200" rtl="0" algn="l">
              <a:spcBef>
                <a:spcPts val="0"/>
              </a:spcBef>
              <a:spcAft>
                <a:spcPts val="0"/>
              </a:spcAft>
              <a:buSzPts val="1800"/>
              <a:buAutoNum type="arabicPeriod"/>
            </a:pPr>
            <a:r>
              <a:rPr lang="de"/>
              <a:t>Conclusion / What we’ve learned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New Issue</a:t>
            </a:r>
            <a:endParaRPr/>
          </a:p>
        </p:txBody>
      </p:sp>
      <p:sp>
        <p:nvSpPr>
          <p:cNvPr id="202" name="Google Shape;202;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rPr lang="de"/>
              <a:t>The Vehicle only sends us the latitude and longitude, but how can we predict the cell and the handover from one cell to another?</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Switch?</a:t>
            </a:r>
            <a:endParaRPr/>
          </a:p>
        </p:txBody>
      </p:sp>
      <p:sp>
        <p:nvSpPr>
          <p:cNvPr id="208" name="Google Shape;208;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rPr lang="de"/>
              <a:t>*</a:t>
            </a:r>
            <a:r>
              <a:rPr lang="de"/>
              <a:t>Check if the last </a:t>
            </a:r>
            <a:r>
              <a:rPr lang="de"/>
              <a:t>cell ID</a:t>
            </a:r>
            <a:r>
              <a:rPr lang="de"/>
              <a:t> is different to the current one</a:t>
            </a:r>
            <a:endParaRPr/>
          </a:p>
          <a:p>
            <a:pPr indent="0" lvl="0" marL="0" rtl="0" algn="l">
              <a:spcBef>
                <a:spcPts val="1200"/>
              </a:spcBef>
              <a:spcAft>
                <a:spcPts val="0"/>
              </a:spcAft>
              <a:buNone/>
            </a:pPr>
            <a:r>
              <a:rPr lang="de"/>
              <a:t>If yes, set switch to 1, else 0</a:t>
            </a:r>
            <a:endParaRPr/>
          </a:p>
          <a:p>
            <a:pPr indent="0" lvl="0" marL="0" rtl="0" algn="l">
              <a:spcBef>
                <a:spcPts val="1200"/>
              </a:spcBef>
              <a:spcAft>
                <a:spcPts val="0"/>
              </a:spcAft>
              <a:buNone/>
            </a:pPr>
            <a:r>
              <a:rPr lang="de"/>
              <a:t>1 / 0 approach is important for Normalization			</a:t>
            </a:r>
            <a:endParaRPr/>
          </a:p>
          <a:p>
            <a:pPr indent="0" lvl="0" marL="0" rtl="0" algn="l">
              <a:spcBef>
                <a:spcPts val="1200"/>
              </a:spcBef>
              <a:spcAft>
                <a:spcPts val="1200"/>
              </a:spcAft>
              <a:buNone/>
            </a:pPr>
            <a:r>
              <a:rPr lang="de"/>
              <a:t>				</a:t>
            </a:r>
            <a:endParaRPr/>
          </a:p>
        </p:txBody>
      </p:sp>
      <p:pic>
        <p:nvPicPr>
          <p:cNvPr id="209" name="Google Shape;209;p36"/>
          <p:cNvPicPr preferRelativeResize="0"/>
          <p:nvPr/>
        </p:nvPicPr>
        <p:blipFill>
          <a:blip r:embed="rId3">
            <a:alphaModFix/>
          </a:blip>
          <a:stretch>
            <a:fillRect/>
          </a:stretch>
        </p:blipFill>
        <p:spPr>
          <a:xfrm>
            <a:off x="5810400" y="1423450"/>
            <a:ext cx="2933700" cy="27622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Cell Prediction</a:t>
            </a:r>
            <a:endParaRPr/>
          </a:p>
        </p:txBody>
      </p:sp>
      <p:sp>
        <p:nvSpPr>
          <p:cNvPr id="215" name="Google Shape;215;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In order to predict the cell that a vehicle is using and the handover, we decided to go with decision tree machine learning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de"/>
              <a:t>Input: Latitude, Longitude ROUTE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de"/>
              <a:t>Output: </a:t>
            </a:r>
            <a:r>
              <a:rPr lang="de"/>
              <a:t>Cell ID</a:t>
            </a:r>
            <a:r>
              <a:rPr lang="de"/>
              <a:t>, Switch -&gt; determined by regression</a:t>
            </a:r>
            <a:endParaRPr/>
          </a:p>
          <a:p>
            <a:pPr indent="0" lvl="0" marL="0" rtl="0" algn="l">
              <a:spcBef>
                <a:spcPts val="1200"/>
              </a:spcBef>
              <a:spcAft>
                <a:spcPts val="1200"/>
              </a:spcAft>
              <a:buNone/>
            </a:pPr>
            <a:r>
              <a:t/>
            </a:r>
            <a:endParaRPr/>
          </a:p>
        </p:txBody>
      </p:sp>
      <p:pic>
        <p:nvPicPr>
          <p:cNvPr id="216" name="Google Shape;216;p37"/>
          <p:cNvPicPr preferRelativeResize="0"/>
          <p:nvPr/>
        </p:nvPicPr>
        <p:blipFill>
          <a:blip r:embed="rId3">
            <a:alphaModFix/>
          </a:blip>
          <a:stretch>
            <a:fillRect/>
          </a:stretch>
        </p:blipFill>
        <p:spPr>
          <a:xfrm>
            <a:off x="5189913" y="1712175"/>
            <a:ext cx="2771775" cy="16478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Cell prediction and switch in Action</a:t>
            </a:r>
            <a:endParaRPr/>
          </a:p>
        </p:txBody>
      </p:sp>
      <p:sp>
        <p:nvSpPr>
          <p:cNvPr id="222" name="Google Shape;222;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223" name="Google Shape;223;p38"/>
          <p:cNvPicPr preferRelativeResize="0"/>
          <p:nvPr/>
        </p:nvPicPr>
        <p:blipFill>
          <a:blip r:embed="rId3">
            <a:alphaModFix/>
          </a:blip>
          <a:stretch>
            <a:fillRect/>
          </a:stretch>
        </p:blipFill>
        <p:spPr>
          <a:xfrm>
            <a:off x="1193450" y="1628025"/>
            <a:ext cx="2676525" cy="2886075"/>
          </a:xfrm>
          <a:prstGeom prst="rect">
            <a:avLst/>
          </a:prstGeom>
          <a:noFill/>
          <a:ln>
            <a:noFill/>
          </a:ln>
        </p:spPr>
      </p:pic>
      <p:pic>
        <p:nvPicPr>
          <p:cNvPr id="224" name="Google Shape;224;p38"/>
          <p:cNvPicPr preferRelativeResize="0"/>
          <p:nvPr/>
        </p:nvPicPr>
        <p:blipFill>
          <a:blip r:embed="rId4">
            <a:alphaModFix/>
          </a:blip>
          <a:stretch>
            <a:fillRect/>
          </a:stretch>
        </p:blipFill>
        <p:spPr>
          <a:xfrm>
            <a:off x="4572000" y="1628025"/>
            <a:ext cx="2676525" cy="28860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Neural Network architecture</a:t>
            </a:r>
            <a:endParaRPr/>
          </a:p>
        </p:txBody>
      </p:sp>
      <p:sp>
        <p:nvSpPr>
          <p:cNvPr id="230" name="Google Shape;230;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Learning rate</a:t>
            </a:r>
            <a:endParaRPr/>
          </a:p>
          <a:p>
            <a:pPr indent="0" lvl="0" marL="0" rtl="0" algn="l">
              <a:spcBef>
                <a:spcPts val="1200"/>
              </a:spcBef>
              <a:spcAft>
                <a:spcPts val="0"/>
              </a:spcAft>
              <a:buNone/>
            </a:pPr>
            <a:r>
              <a:rPr lang="de"/>
              <a:t>Batch size</a:t>
            </a:r>
            <a:endParaRPr/>
          </a:p>
          <a:p>
            <a:pPr indent="0" lvl="0" marL="0" rtl="0" algn="l">
              <a:spcBef>
                <a:spcPts val="1200"/>
              </a:spcBef>
              <a:spcAft>
                <a:spcPts val="0"/>
              </a:spcAft>
              <a:buNone/>
            </a:pPr>
            <a:r>
              <a:rPr lang="de"/>
              <a:t>Layers</a:t>
            </a:r>
            <a:endParaRPr/>
          </a:p>
          <a:p>
            <a:pPr indent="0" lvl="0" marL="0" rtl="0" algn="l">
              <a:spcBef>
                <a:spcPts val="1200"/>
              </a:spcBef>
              <a:spcAft>
                <a:spcPts val="0"/>
              </a:spcAft>
              <a:buNone/>
            </a:pPr>
            <a:r>
              <a:rPr lang="de"/>
              <a:t>Activation function </a:t>
            </a:r>
            <a:endParaRPr/>
          </a:p>
          <a:p>
            <a:pPr indent="0" lvl="0" marL="0" rtl="0" algn="l">
              <a:spcBef>
                <a:spcPts val="1200"/>
              </a:spcBef>
              <a:spcAft>
                <a:spcPts val="0"/>
              </a:spcAft>
              <a:buNone/>
            </a:pPr>
            <a:r>
              <a:rPr lang="de"/>
              <a:t>Normalization</a:t>
            </a:r>
            <a:endParaRPr/>
          </a:p>
          <a:p>
            <a:pPr indent="0" lvl="0" marL="0" rtl="0" algn="l">
              <a:spcBef>
                <a:spcPts val="1200"/>
              </a:spcBef>
              <a:spcAft>
                <a:spcPts val="1200"/>
              </a:spcAft>
              <a:buNone/>
            </a:pPr>
            <a:r>
              <a:rPr lang="de"/>
              <a:t>Dropout</a:t>
            </a:r>
            <a:endParaRPr/>
          </a:p>
        </p:txBody>
      </p:sp>
      <p:pic>
        <p:nvPicPr>
          <p:cNvPr id="231" name="Google Shape;231;p39"/>
          <p:cNvPicPr preferRelativeResize="0"/>
          <p:nvPr/>
        </p:nvPicPr>
        <p:blipFill>
          <a:blip r:embed="rId3">
            <a:alphaModFix/>
          </a:blip>
          <a:stretch>
            <a:fillRect/>
          </a:stretch>
        </p:blipFill>
        <p:spPr>
          <a:xfrm>
            <a:off x="2455725" y="1089650"/>
            <a:ext cx="6312401" cy="31562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Hidden Layer (NN) / Code Example</a:t>
            </a:r>
            <a:endParaRPr/>
          </a:p>
        </p:txBody>
      </p:sp>
      <p:sp>
        <p:nvSpPr>
          <p:cNvPr id="237" name="Google Shape;237;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8" name="Google Shape;238;p40"/>
          <p:cNvPicPr preferRelativeResize="0"/>
          <p:nvPr/>
        </p:nvPicPr>
        <p:blipFill>
          <a:blip r:embed="rId3">
            <a:alphaModFix/>
          </a:blip>
          <a:stretch>
            <a:fillRect/>
          </a:stretch>
        </p:blipFill>
        <p:spPr>
          <a:xfrm>
            <a:off x="311700" y="1152475"/>
            <a:ext cx="5734050" cy="37814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Problems</a:t>
            </a:r>
            <a:endParaRPr/>
          </a:p>
        </p:txBody>
      </p:sp>
      <p:sp>
        <p:nvSpPr>
          <p:cNvPr id="244" name="Google Shape;244;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Since there are different network providers with different bases stations, we might receive the wrong cells if we don’t consider all providers in the area.</a:t>
            </a:r>
            <a:endParaRPr/>
          </a:p>
          <a:p>
            <a:pPr indent="-342900" lvl="0" marL="457200" rtl="0" algn="l">
              <a:spcBef>
                <a:spcPts val="1200"/>
              </a:spcBef>
              <a:spcAft>
                <a:spcPts val="0"/>
              </a:spcAft>
              <a:buSzPts val="1800"/>
              <a:buChar char="●"/>
            </a:pPr>
            <a:r>
              <a:rPr lang="de"/>
              <a:t> For now we will only focus on vodafone.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de"/>
              <a:t>There are different cells for each base station, which makes mapping all the cells hard at first. Cells which were mapped for a given latitude, longitude might change overtime due to workload.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Example</a:t>
            </a:r>
            <a:endParaRPr/>
          </a:p>
        </p:txBody>
      </p:sp>
      <p:sp>
        <p:nvSpPr>
          <p:cNvPr id="250" name="Google Shape;250;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1" name="Google Shape;251;p42"/>
          <p:cNvPicPr preferRelativeResize="0"/>
          <p:nvPr/>
        </p:nvPicPr>
        <p:blipFill>
          <a:blip r:embed="rId3">
            <a:alphaModFix/>
          </a:blip>
          <a:stretch>
            <a:fillRect/>
          </a:stretch>
        </p:blipFill>
        <p:spPr>
          <a:xfrm>
            <a:off x="311700" y="1017725"/>
            <a:ext cx="8591377" cy="41471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Example</a:t>
            </a:r>
            <a:endParaRPr/>
          </a:p>
        </p:txBody>
      </p:sp>
      <p:sp>
        <p:nvSpPr>
          <p:cNvPr id="257" name="Google Shape;257;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8" name="Google Shape;258;p43"/>
          <p:cNvPicPr preferRelativeResize="0"/>
          <p:nvPr/>
        </p:nvPicPr>
        <p:blipFill>
          <a:blip r:embed="rId3">
            <a:alphaModFix/>
          </a:blip>
          <a:stretch>
            <a:fillRect/>
          </a:stretch>
        </p:blipFill>
        <p:spPr>
          <a:xfrm>
            <a:off x="5203504" y="743250"/>
            <a:ext cx="2344921" cy="3991025"/>
          </a:xfrm>
          <a:prstGeom prst="rect">
            <a:avLst/>
          </a:prstGeom>
          <a:noFill/>
          <a:ln>
            <a:noFill/>
          </a:ln>
        </p:spPr>
      </p:pic>
      <p:pic>
        <p:nvPicPr>
          <p:cNvPr id="259" name="Google Shape;259;p43"/>
          <p:cNvPicPr preferRelativeResize="0"/>
          <p:nvPr/>
        </p:nvPicPr>
        <p:blipFill>
          <a:blip r:embed="rId4">
            <a:alphaModFix/>
          </a:blip>
          <a:stretch>
            <a:fillRect/>
          </a:stretch>
        </p:blipFill>
        <p:spPr>
          <a:xfrm>
            <a:off x="1873600" y="559132"/>
            <a:ext cx="2987675" cy="45105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Workaround</a:t>
            </a:r>
            <a:endParaRPr/>
          </a:p>
        </p:txBody>
      </p:sp>
      <p:sp>
        <p:nvSpPr>
          <p:cNvPr id="265" name="Google Shape;265;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de"/>
              <a:t>Instead of mapping each cell as a unique id, we could just map their base stations and generalize everything or use QoS metrics to identify each cell.</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de"/>
              <a:t>Fixes the Issue of different cells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de"/>
              <a:t>But we could take the switch from the cells over time as additional </a:t>
            </a:r>
            <a:r>
              <a:rPr lang="de"/>
              <a:t>information</a:t>
            </a:r>
            <a:r>
              <a:rPr lang="de"/>
              <a:t> for overload and make better predictions for the future. </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Architecture</a:t>
            </a:r>
            <a:endParaRPr/>
          </a:p>
        </p:txBody>
      </p:sp>
      <p:sp>
        <p:nvSpPr>
          <p:cNvPr id="86" name="Google Shape;86;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7" name="Google Shape;87;p18"/>
          <p:cNvPicPr preferRelativeResize="0"/>
          <p:nvPr/>
        </p:nvPicPr>
        <p:blipFill>
          <a:blip r:embed="rId3">
            <a:alphaModFix/>
          </a:blip>
          <a:stretch>
            <a:fillRect/>
          </a:stretch>
        </p:blipFill>
        <p:spPr>
          <a:xfrm>
            <a:off x="1570100" y="1487925"/>
            <a:ext cx="5734050" cy="26384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de"/>
              <a:t>Prediction Component - First Issue : ARIMA Model </a:t>
            </a:r>
            <a:endParaRPr/>
          </a:p>
        </p:txBody>
      </p:sp>
      <p:sp>
        <p:nvSpPr>
          <p:cNvPr id="271" name="Google Shape;271;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de"/>
              <a:t>First, we had chosen a ARIMA Model to make predictions on Latency, Uplink and Downlink in time series. </a:t>
            </a:r>
            <a:endParaRPr/>
          </a:p>
          <a:p>
            <a:pPr indent="0" lvl="0" marL="0" rtl="0" algn="l">
              <a:spcBef>
                <a:spcPts val="1200"/>
              </a:spcBef>
              <a:spcAft>
                <a:spcPts val="0"/>
              </a:spcAft>
              <a:buNone/>
            </a:pPr>
            <a:r>
              <a:rPr lang="de"/>
              <a:t>the ARIMA is…</a:t>
            </a:r>
            <a:endParaRPr/>
          </a:p>
          <a:p>
            <a:pPr indent="-342900" lvl="0" marL="457200" rtl="0" algn="l">
              <a:spcBef>
                <a:spcPts val="1200"/>
              </a:spcBef>
              <a:spcAft>
                <a:spcPts val="0"/>
              </a:spcAft>
              <a:buSzPts val="1800"/>
              <a:buChar char="●"/>
            </a:pPr>
            <a:r>
              <a:rPr lang="de"/>
              <a:t>based on time-series</a:t>
            </a:r>
            <a:endParaRPr/>
          </a:p>
          <a:p>
            <a:pPr indent="-342900" lvl="0" marL="457200" rtl="0" algn="l">
              <a:spcBef>
                <a:spcPts val="0"/>
              </a:spcBef>
              <a:spcAft>
                <a:spcPts val="0"/>
              </a:spcAft>
              <a:buSzPts val="1800"/>
              <a:buChar char="●"/>
            </a:pPr>
            <a:r>
              <a:rPr lang="de"/>
              <a:t>considers univariate variable</a:t>
            </a:r>
            <a:endParaRPr/>
          </a:p>
          <a:p>
            <a:pPr indent="0" lvl="0" marL="0" rtl="0" algn="l">
              <a:spcBef>
                <a:spcPts val="1200"/>
              </a:spcBef>
              <a:spcAft>
                <a:spcPts val="0"/>
              </a:spcAft>
              <a:buNone/>
            </a:pPr>
            <a:r>
              <a:t/>
            </a:r>
            <a:endParaRPr/>
          </a:p>
          <a:p>
            <a:pPr indent="0" lvl="0" marL="0" rtl="0" algn="l">
              <a:spcBef>
                <a:spcPts val="1200"/>
              </a:spcBef>
              <a:spcAft>
                <a:spcPts val="0"/>
              </a:spcAft>
              <a:buClr>
                <a:schemeClr val="dk1"/>
              </a:buClr>
              <a:buSzPts val="1100"/>
              <a:buFont typeface="Arial"/>
              <a:buNone/>
            </a:pPr>
            <a:r>
              <a:t/>
            </a:r>
            <a:endParaRPr b="1" sz="11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z.B Downlink Prediction on the test set : ARIMA</a:t>
            </a:r>
            <a:endParaRPr/>
          </a:p>
        </p:txBody>
      </p:sp>
      <p:sp>
        <p:nvSpPr>
          <p:cNvPr id="277" name="Google Shape;277;p46"/>
          <p:cNvSpPr txBox="1"/>
          <p:nvPr>
            <p:ph idx="1" type="body"/>
          </p:nvPr>
        </p:nvSpPr>
        <p:spPr>
          <a:xfrm>
            <a:off x="311700" y="3902100"/>
            <a:ext cx="8584200" cy="1241400"/>
          </a:xfrm>
          <a:prstGeom prst="rect">
            <a:avLst/>
          </a:prstGeom>
        </p:spPr>
        <p:txBody>
          <a:bodyPr anchorCtr="0" anchor="t" bIns="91425" lIns="91425" spcFirstLastPara="1" rIns="91425" wrap="square" tIns="91425">
            <a:normAutofit fontScale="70000" lnSpcReduction="20000"/>
          </a:bodyPr>
          <a:lstStyle/>
          <a:p>
            <a:pPr indent="0" lvl="0" marL="0" rtl="0" algn="l">
              <a:spcBef>
                <a:spcPts val="1200"/>
              </a:spcBef>
              <a:spcAft>
                <a:spcPts val="0"/>
              </a:spcAft>
              <a:buClr>
                <a:schemeClr val="dk1"/>
              </a:buClr>
              <a:buSzPct val="61111"/>
              <a:buFont typeface="Arial"/>
              <a:buNone/>
            </a:pPr>
            <a:r>
              <a:rPr lang="de"/>
              <a:t>The ARIMA model is well-fitted and also quite well-predicted. </a:t>
            </a:r>
            <a:endParaRPr/>
          </a:p>
          <a:p>
            <a:pPr indent="0" lvl="0" marL="0" rtl="0" algn="l">
              <a:spcBef>
                <a:spcPts val="1200"/>
              </a:spcBef>
              <a:spcAft>
                <a:spcPts val="0"/>
              </a:spcAft>
              <a:buClr>
                <a:schemeClr val="dk1"/>
              </a:buClr>
              <a:buSzPct val="61111"/>
              <a:buFont typeface="Arial"/>
              <a:buNone/>
            </a:pPr>
            <a:r>
              <a:rPr lang="de"/>
              <a:t>However, the problem is : this model predicts only based on time-series, without regarding four important feature-values ( Longitude, Latitude, CellId, CellSwitch ).</a:t>
            </a:r>
            <a:endParaRPr/>
          </a:p>
          <a:p>
            <a:pPr indent="0" lvl="0" marL="0" rtl="0" algn="l">
              <a:spcBef>
                <a:spcPts val="1200"/>
              </a:spcBef>
              <a:spcAft>
                <a:spcPts val="1200"/>
              </a:spcAft>
              <a:buClr>
                <a:schemeClr val="dk1"/>
              </a:buClr>
              <a:buSzPct val="61111"/>
              <a:buFont typeface="Arial"/>
              <a:buNone/>
            </a:pPr>
            <a:r>
              <a:rPr lang="de"/>
              <a:t>☞ Solution: VAR (Vector Autoregression) model</a:t>
            </a:r>
            <a:endParaRPr/>
          </a:p>
        </p:txBody>
      </p:sp>
      <p:pic>
        <p:nvPicPr>
          <p:cNvPr id="278" name="Google Shape;278;p46"/>
          <p:cNvPicPr preferRelativeResize="0"/>
          <p:nvPr/>
        </p:nvPicPr>
        <p:blipFill>
          <a:blip r:embed="rId3">
            <a:alphaModFix/>
          </a:blip>
          <a:stretch>
            <a:fillRect/>
          </a:stretch>
        </p:blipFill>
        <p:spPr>
          <a:xfrm>
            <a:off x="1592225" y="906175"/>
            <a:ext cx="6023152" cy="30875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Prediction Component - Second Issue : VAR Model</a:t>
            </a:r>
            <a:endParaRPr/>
          </a:p>
        </p:txBody>
      </p:sp>
      <p:sp>
        <p:nvSpPr>
          <p:cNvPr id="284" name="Google Shape;284;p4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1200"/>
              </a:spcBef>
              <a:spcAft>
                <a:spcPts val="0"/>
              </a:spcAft>
              <a:buClr>
                <a:schemeClr val="dk1"/>
              </a:buClr>
              <a:buSzPts val="1100"/>
              <a:buFont typeface="Arial"/>
              <a:buNone/>
            </a:pPr>
            <a:r>
              <a:rPr lang="de"/>
              <a:t>As a solution, we chose to make predictions with the VAR (Vector Autoregression) model and took the values (longitude, latitude, cellId, and switch) into account</a:t>
            </a:r>
            <a:r>
              <a:rPr lang="de" sz="1300">
                <a:solidFill>
                  <a:schemeClr val="dk1"/>
                </a:solidFill>
              </a:rPr>
              <a:t>.</a:t>
            </a:r>
            <a:endParaRPr/>
          </a:p>
          <a:p>
            <a:pPr indent="0" lvl="0" marL="457200" rtl="0" algn="l">
              <a:spcBef>
                <a:spcPts val="0"/>
              </a:spcBef>
              <a:spcAft>
                <a:spcPts val="0"/>
              </a:spcAft>
              <a:buNone/>
            </a:pPr>
            <a:r>
              <a:t/>
            </a:r>
            <a:endParaRPr/>
          </a:p>
          <a:p>
            <a:pPr indent="0" lvl="0" marL="0" rtl="0" algn="l">
              <a:spcBef>
                <a:spcPts val="1200"/>
              </a:spcBef>
              <a:spcAft>
                <a:spcPts val="0"/>
              </a:spcAft>
              <a:buNone/>
            </a:pPr>
            <a:r>
              <a:rPr lang="de"/>
              <a:t>t</a:t>
            </a:r>
            <a:r>
              <a:rPr lang="de"/>
              <a:t>he VAR model is…</a:t>
            </a:r>
            <a:endParaRPr/>
          </a:p>
          <a:p>
            <a:pPr indent="-342900" lvl="0" marL="457200" rtl="0" algn="l">
              <a:spcBef>
                <a:spcPts val="1200"/>
              </a:spcBef>
              <a:spcAft>
                <a:spcPts val="0"/>
              </a:spcAft>
              <a:buSzPts val="1800"/>
              <a:buChar char="●"/>
            </a:pPr>
            <a:r>
              <a:rPr lang="de"/>
              <a:t>time series model that allows to model multiple variables that are interdependent and affect each other over time.</a:t>
            </a:r>
            <a:endParaRPr/>
          </a:p>
          <a:p>
            <a:pPr indent="-342900" lvl="0" marL="457200" rtl="0" algn="l">
              <a:spcBef>
                <a:spcPts val="0"/>
              </a:spcBef>
              <a:spcAft>
                <a:spcPts val="0"/>
              </a:spcAft>
              <a:buSzPts val="1800"/>
              <a:buChar char="●"/>
            </a:pPr>
            <a:r>
              <a:rPr lang="de"/>
              <a:t>Considers Multivariate va</a:t>
            </a:r>
            <a:r>
              <a:rPr lang="de"/>
              <a:t>riable</a:t>
            </a:r>
            <a:r>
              <a:rPr lang="de"/>
              <a:t>s</a:t>
            </a:r>
            <a:endParaRPr/>
          </a:p>
          <a:p>
            <a:pPr indent="0" lvl="0" marL="457200" rtl="0" algn="l">
              <a:spcBef>
                <a:spcPts val="1200"/>
              </a:spcBef>
              <a:spcAft>
                <a:spcPts val="12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Uplink Prediction on the test set : VAR</a:t>
            </a:r>
            <a:endParaRPr/>
          </a:p>
        </p:txBody>
      </p:sp>
      <p:sp>
        <p:nvSpPr>
          <p:cNvPr id="290" name="Google Shape;290;p48"/>
          <p:cNvSpPr txBox="1"/>
          <p:nvPr>
            <p:ph idx="1" type="body"/>
          </p:nvPr>
        </p:nvSpPr>
        <p:spPr>
          <a:xfrm>
            <a:off x="311700" y="3996175"/>
            <a:ext cx="8520600" cy="572700"/>
          </a:xfrm>
          <a:prstGeom prst="rect">
            <a:avLst/>
          </a:prstGeom>
        </p:spPr>
        <p:txBody>
          <a:bodyPr anchorCtr="0" anchor="t" bIns="91425" lIns="91425" spcFirstLastPara="1" rIns="91425" wrap="square" tIns="91425">
            <a:normAutofit/>
          </a:bodyPr>
          <a:lstStyle/>
          <a:p>
            <a:pPr indent="0" lvl="0" marL="0" rtl="0" algn="l">
              <a:lnSpc>
                <a:spcPct val="100000"/>
              </a:lnSpc>
              <a:spcBef>
                <a:spcPts val="1200"/>
              </a:spcBef>
              <a:spcAft>
                <a:spcPts val="0"/>
              </a:spcAft>
              <a:buClr>
                <a:schemeClr val="dk1"/>
              </a:buClr>
              <a:buSzPts val="1100"/>
              <a:buFont typeface="Arial"/>
              <a:buNone/>
            </a:pPr>
            <a:r>
              <a:rPr lang="de"/>
              <a:t>The prediction result seems to be very precise and almost perfectly trained.</a:t>
            </a:r>
            <a:endParaRPr/>
          </a:p>
        </p:txBody>
      </p:sp>
      <p:pic>
        <p:nvPicPr>
          <p:cNvPr id="291" name="Google Shape;291;p48"/>
          <p:cNvPicPr preferRelativeResize="0"/>
          <p:nvPr/>
        </p:nvPicPr>
        <p:blipFill>
          <a:blip r:embed="rId3">
            <a:alphaModFix/>
          </a:blip>
          <a:stretch>
            <a:fillRect/>
          </a:stretch>
        </p:blipFill>
        <p:spPr>
          <a:xfrm>
            <a:off x="1419625" y="964525"/>
            <a:ext cx="5896701" cy="30316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Problem : New prediction on the future target variables </a:t>
            </a:r>
            <a:endParaRPr/>
          </a:p>
        </p:txBody>
      </p:sp>
      <p:sp>
        <p:nvSpPr>
          <p:cNvPr id="297" name="Google Shape;297;p49"/>
          <p:cNvSpPr txBox="1"/>
          <p:nvPr>
            <p:ph idx="1" type="body"/>
          </p:nvPr>
        </p:nvSpPr>
        <p:spPr>
          <a:xfrm>
            <a:off x="311700" y="1305500"/>
            <a:ext cx="8520600" cy="3263400"/>
          </a:xfrm>
          <a:prstGeom prst="rect">
            <a:avLst/>
          </a:prstGeom>
        </p:spPr>
        <p:txBody>
          <a:bodyPr anchorCtr="0" anchor="t" bIns="91425" lIns="91425" spcFirstLastPara="1" rIns="91425" wrap="square" tIns="91425">
            <a:normAutofit/>
          </a:bodyPr>
          <a:lstStyle/>
          <a:p>
            <a:pPr indent="0" lvl="0" marL="0" rtl="0" algn="l">
              <a:lnSpc>
                <a:spcPct val="100000"/>
              </a:lnSpc>
              <a:spcBef>
                <a:spcPts val="1200"/>
              </a:spcBef>
              <a:spcAft>
                <a:spcPts val="0"/>
              </a:spcAft>
              <a:buClr>
                <a:schemeClr val="dk1"/>
              </a:buClr>
              <a:buSzPts val="1100"/>
              <a:buFont typeface="Arial"/>
              <a:buNone/>
            </a:pPr>
            <a:r>
              <a:rPr lang="de"/>
              <a:t>We aim to realize new predictions on the future of target variables (Uplink, Downlink,Latency) using the trained model with new data only including feature variables. =&gt; we should define feature- and target-variables </a:t>
            </a:r>
            <a:r>
              <a:rPr lang="de"/>
              <a:t>respectively</a:t>
            </a:r>
            <a:r>
              <a:rPr lang="de"/>
              <a:t>.</a:t>
            </a:r>
            <a:endParaRPr/>
          </a:p>
          <a:p>
            <a:pPr indent="0" lvl="0" marL="0" rtl="0" algn="l">
              <a:lnSpc>
                <a:spcPct val="100000"/>
              </a:lnSpc>
              <a:spcBef>
                <a:spcPts val="1200"/>
              </a:spcBef>
              <a:spcAft>
                <a:spcPts val="0"/>
              </a:spcAft>
              <a:buClr>
                <a:schemeClr val="dk1"/>
              </a:buClr>
              <a:buSzPts val="1100"/>
              <a:buFont typeface="Arial"/>
              <a:buNone/>
            </a:pPr>
            <a:r>
              <a:rPr lang="de"/>
              <a:t>However, the problem is :</a:t>
            </a:r>
            <a:endParaRPr/>
          </a:p>
          <a:p>
            <a:pPr indent="0" lvl="0" marL="0" rtl="0" algn="l">
              <a:lnSpc>
                <a:spcPct val="100000"/>
              </a:lnSpc>
              <a:spcBef>
                <a:spcPts val="1200"/>
              </a:spcBef>
              <a:spcAft>
                <a:spcPts val="0"/>
              </a:spcAft>
              <a:buNone/>
            </a:pPr>
            <a:r>
              <a:rPr lang="de"/>
              <a:t>In a VAR model, all variables are considered as both predictors and targets. Therefore, there is no clear distinction between them.</a:t>
            </a:r>
            <a:endParaRPr/>
          </a:p>
          <a:p>
            <a:pPr indent="0" lvl="0" marL="0" rtl="0" algn="l">
              <a:lnSpc>
                <a:spcPct val="100000"/>
              </a:lnSpc>
              <a:spcBef>
                <a:spcPts val="1200"/>
              </a:spcBef>
              <a:spcAft>
                <a:spcPts val="0"/>
              </a:spcAft>
              <a:buNone/>
            </a:pPr>
            <a:r>
              <a:rPr lang="de"/>
              <a:t>So, we could not use the trained model for new prediction…</a:t>
            </a:r>
            <a:endParaRPr/>
          </a:p>
          <a:p>
            <a:pPr indent="0" lvl="0" marL="0" rtl="0" algn="l">
              <a:lnSpc>
                <a:spcPct val="100000"/>
              </a:lnSpc>
              <a:spcBef>
                <a:spcPts val="1200"/>
              </a:spcBef>
              <a:spcAft>
                <a:spcPts val="1200"/>
              </a:spcAft>
              <a:buClr>
                <a:schemeClr val="dk1"/>
              </a:buClr>
              <a:buSzPts val="1100"/>
              <a:buFont typeface="Arial"/>
              <a:buNone/>
            </a:pPr>
            <a:r>
              <a:rPr lang="de"/>
              <a:t>☞ Solution : Linear Regression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Prediction Component - Final : </a:t>
            </a:r>
            <a:r>
              <a:rPr lang="de"/>
              <a:t>Linear Regression</a:t>
            </a:r>
            <a:endParaRPr/>
          </a:p>
        </p:txBody>
      </p:sp>
      <p:sp>
        <p:nvSpPr>
          <p:cNvPr id="303" name="Google Shape;303;p50"/>
          <p:cNvSpPr txBox="1"/>
          <p:nvPr>
            <p:ph idx="1" type="body"/>
          </p:nvPr>
        </p:nvSpPr>
        <p:spPr>
          <a:xfrm>
            <a:off x="311700" y="1159600"/>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1200"/>
              </a:spcBef>
              <a:spcAft>
                <a:spcPts val="0"/>
              </a:spcAft>
              <a:buNone/>
            </a:pPr>
            <a:r>
              <a:rPr lang="de"/>
              <a:t>Linear regression is…</a:t>
            </a:r>
            <a:endParaRPr/>
          </a:p>
          <a:p>
            <a:pPr indent="-342900" lvl="0" marL="457200" rtl="0" algn="l">
              <a:lnSpc>
                <a:spcPct val="100000"/>
              </a:lnSpc>
              <a:spcBef>
                <a:spcPts val="1200"/>
              </a:spcBef>
              <a:spcAft>
                <a:spcPts val="0"/>
              </a:spcAft>
              <a:buSzPts val="1800"/>
              <a:buChar char="●"/>
            </a:pPr>
            <a:r>
              <a:rPr lang="de"/>
              <a:t>the most commonly used method of predictive analysis.</a:t>
            </a:r>
            <a:endParaRPr/>
          </a:p>
          <a:p>
            <a:pPr indent="-342900" lvl="0" marL="457200" rtl="0" algn="l">
              <a:lnSpc>
                <a:spcPct val="100000"/>
              </a:lnSpc>
              <a:spcBef>
                <a:spcPts val="0"/>
              </a:spcBef>
              <a:spcAft>
                <a:spcPts val="0"/>
              </a:spcAft>
              <a:buSzPts val="1800"/>
              <a:buChar char="●"/>
            </a:pPr>
            <a:r>
              <a:rPr lang="de"/>
              <a:t>uses linear relationships between a dependent variable (target) and one or more independent variables (predictors) to predict the future of the target. </a:t>
            </a:r>
            <a:endParaRPr/>
          </a:p>
          <a:p>
            <a:pPr indent="0" lvl="0" marL="0" rtl="0" algn="l">
              <a:lnSpc>
                <a:spcPct val="100000"/>
              </a:lnSpc>
              <a:spcBef>
                <a:spcPts val="1200"/>
              </a:spcBef>
              <a:spcAft>
                <a:spcPts val="0"/>
              </a:spcAft>
              <a:buNone/>
            </a:pPr>
            <a:r>
              <a:rPr lang="de"/>
              <a:t> ☞ Therefore, we are able to use the trained model to predict the target variables based on the feature variables.</a:t>
            </a:r>
            <a:endParaRPr sz="13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Steps how to predict</a:t>
            </a:r>
            <a:endParaRPr/>
          </a:p>
        </p:txBody>
      </p:sp>
      <p:sp>
        <p:nvSpPr>
          <p:cNvPr id="309" name="Google Shape;309;p5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de"/>
              <a:t>Step 1: import our dataset and defined feature- and target variables.</a:t>
            </a:r>
            <a:endParaRPr/>
          </a:p>
          <a:p>
            <a:pPr indent="-342900" lvl="0" marL="457200" rtl="0" algn="l">
              <a:spcBef>
                <a:spcPts val="0"/>
              </a:spcBef>
              <a:spcAft>
                <a:spcPts val="0"/>
              </a:spcAft>
              <a:buSzPts val="1800"/>
              <a:buAutoNum type="arabicPeriod"/>
            </a:pPr>
            <a:r>
              <a:rPr lang="de"/>
              <a:t>Step 2: Fit a linear regression model.</a:t>
            </a:r>
            <a:endParaRPr/>
          </a:p>
          <a:p>
            <a:pPr indent="-342900" lvl="0" marL="457200" rtl="0" algn="l">
              <a:spcBef>
                <a:spcPts val="0"/>
              </a:spcBef>
              <a:spcAft>
                <a:spcPts val="0"/>
              </a:spcAft>
              <a:buSzPts val="1800"/>
              <a:buAutoNum type="arabicPeriod"/>
            </a:pPr>
            <a:r>
              <a:rPr lang="de"/>
              <a:t>Step 3: Verify that the model fits the data well.</a:t>
            </a:r>
            <a:endParaRPr/>
          </a:p>
          <a:p>
            <a:pPr indent="-342900" lvl="0" marL="457200" rtl="0" algn="l">
              <a:spcBef>
                <a:spcPts val="0"/>
              </a:spcBef>
              <a:spcAft>
                <a:spcPts val="0"/>
              </a:spcAft>
              <a:buSzPts val="1800"/>
              <a:buAutoNum type="arabicPeriod"/>
            </a:pPr>
            <a:r>
              <a:rPr lang="de"/>
              <a:t>Step 4: Predict target on the test set.</a:t>
            </a:r>
            <a:endParaRPr/>
          </a:p>
          <a:p>
            <a:pPr indent="-342900" lvl="0" marL="457200" rtl="0" algn="l">
              <a:spcBef>
                <a:spcPts val="0"/>
              </a:spcBef>
              <a:spcAft>
                <a:spcPts val="0"/>
              </a:spcAft>
              <a:buSzPts val="1800"/>
              <a:buAutoNum type="arabicPeriod"/>
            </a:pPr>
            <a:r>
              <a:rPr lang="de"/>
              <a:t>Step 5: Use the fitted model to </a:t>
            </a:r>
            <a:r>
              <a:rPr lang="de"/>
              <a:t>predict the future of target based on new data.</a:t>
            </a:r>
            <a:endParaRPr/>
          </a:p>
          <a:p>
            <a:pPr indent="0" lvl="0" marL="0" rtl="0" algn="l">
              <a:spcBef>
                <a:spcPts val="0"/>
              </a:spcBef>
              <a:spcAft>
                <a:spcPts val="120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52"/>
          <p:cNvSpPr txBox="1"/>
          <p:nvPr>
            <p:ph type="title"/>
          </p:nvPr>
        </p:nvSpPr>
        <p:spPr>
          <a:xfrm>
            <a:off x="199725" y="812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Prediction result</a:t>
            </a:r>
            <a:endParaRPr/>
          </a:p>
        </p:txBody>
      </p:sp>
      <p:sp>
        <p:nvSpPr>
          <p:cNvPr id="315" name="Google Shape;315;p5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16" name="Google Shape;316;p52"/>
          <p:cNvPicPr preferRelativeResize="0"/>
          <p:nvPr/>
        </p:nvPicPr>
        <p:blipFill rotWithShape="1">
          <a:blip r:embed="rId3">
            <a:alphaModFix/>
          </a:blip>
          <a:srcRect b="0" l="-5762" r="8750" t="2987"/>
          <a:stretch/>
        </p:blipFill>
        <p:spPr>
          <a:xfrm>
            <a:off x="199725" y="2360650"/>
            <a:ext cx="4678252" cy="2635501"/>
          </a:xfrm>
          <a:prstGeom prst="rect">
            <a:avLst/>
          </a:prstGeom>
          <a:noFill/>
          <a:ln>
            <a:noFill/>
          </a:ln>
        </p:spPr>
      </p:pic>
      <p:pic>
        <p:nvPicPr>
          <p:cNvPr id="317" name="Google Shape;317;p52"/>
          <p:cNvPicPr preferRelativeResize="0"/>
          <p:nvPr/>
        </p:nvPicPr>
        <p:blipFill>
          <a:blip r:embed="rId4">
            <a:alphaModFix/>
          </a:blip>
          <a:stretch>
            <a:fillRect/>
          </a:stretch>
        </p:blipFill>
        <p:spPr>
          <a:xfrm>
            <a:off x="199725" y="599225"/>
            <a:ext cx="5846154" cy="2514874"/>
          </a:xfrm>
          <a:prstGeom prst="rect">
            <a:avLst/>
          </a:prstGeom>
          <a:noFill/>
          <a:ln>
            <a:noFill/>
          </a:ln>
        </p:spPr>
      </p:pic>
      <p:pic>
        <p:nvPicPr>
          <p:cNvPr id="318" name="Google Shape;318;p52"/>
          <p:cNvPicPr preferRelativeResize="0"/>
          <p:nvPr/>
        </p:nvPicPr>
        <p:blipFill>
          <a:blip r:embed="rId5">
            <a:alphaModFix/>
          </a:blip>
          <a:stretch>
            <a:fillRect/>
          </a:stretch>
        </p:blipFill>
        <p:spPr>
          <a:xfrm>
            <a:off x="4265250" y="2008550"/>
            <a:ext cx="5127798" cy="2635499"/>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New prediction(Forecasting) result</a:t>
            </a:r>
            <a:endParaRPr/>
          </a:p>
        </p:txBody>
      </p:sp>
      <p:sp>
        <p:nvSpPr>
          <p:cNvPr id="324" name="Google Shape;324;p5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25" name="Google Shape;325;p53"/>
          <p:cNvPicPr preferRelativeResize="0"/>
          <p:nvPr/>
        </p:nvPicPr>
        <p:blipFill>
          <a:blip r:embed="rId3">
            <a:alphaModFix/>
          </a:blip>
          <a:stretch>
            <a:fillRect/>
          </a:stretch>
        </p:blipFill>
        <p:spPr>
          <a:xfrm>
            <a:off x="428000" y="1218550"/>
            <a:ext cx="7033975" cy="29921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Edge Cloud - V2X</a:t>
            </a:r>
            <a:endParaRPr/>
          </a:p>
        </p:txBody>
      </p:sp>
      <p:sp>
        <p:nvSpPr>
          <p:cNvPr id="331" name="Google Shape;331;p5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32" name="Google Shape;332;p54"/>
          <p:cNvPicPr preferRelativeResize="0"/>
          <p:nvPr/>
        </p:nvPicPr>
        <p:blipFill>
          <a:blip r:embed="rId3">
            <a:alphaModFix/>
          </a:blip>
          <a:stretch>
            <a:fillRect/>
          </a:stretch>
        </p:blipFill>
        <p:spPr>
          <a:xfrm>
            <a:off x="1410225" y="955675"/>
            <a:ext cx="5734050" cy="3810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Data Collection Component</a:t>
            </a:r>
            <a:endParaRPr/>
          </a:p>
        </p:txBody>
      </p:sp>
      <p:sp>
        <p:nvSpPr>
          <p:cNvPr id="93" name="Google Shape;93;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de"/>
              <a:t>We used Quectel RM-500Q-GL EVB to connect with cellular Network</a:t>
            </a:r>
            <a:endParaRPr/>
          </a:p>
          <a:p>
            <a:pPr indent="-342900" lvl="0" marL="457200" rtl="0" algn="l">
              <a:spcBef>
                <a:spcPts val="0"/>
              </a:spcBef>
              <a:spcAft>
                <a:spcPts val="0"/>
              </a:spcAft>
              <a:buSzPts val="1800"/>
              <a:buChar char="●"/>
            </a:pPr>
            <a:r>
              <a:rPr lang="de"/>
              <a:t>Script for collection uses mmcli and AT commands to communicate with EVB</a:t>
            </a:r>
            <a:endParaRPr/>
          </a:p>
          <a:p>
            <a:pPr indent="-342900" lvl="0" marL="457200" rtl="0" algn="l">
              <a:spcBef>
                <a:spcPts val="0"/>
              </a:spcBef>
              <a:spcAft>
                <a:spcPts val="0"/>
              </a:spcAft>
              <a:buSzPts val="1800"/>
              <a:buChar char="●"/>
            </a:pPr>
            <a:r>
              <a:rPr lang="de"/>
              <a:t>v</a:t>
            </a:r>
            <a:endParaRPr/>
          </a:p>
        </p:txBody>
      </p:sp>
      <p:pic>
        <p:nvPicPr>
          <p:cNvPr id="94" name="Google Shape;94;p19"/>
          <p:cNvPicPr preferRelativeResize="0"/>
          <p:nvPr/>
        </p:nvPicPr>
        <p:blipFill>
          <a:blip r:embed="rId3">
            <a:alphaModFix/>
          </a:blip>
          <a:stretch>
            <a:fillRect/>
          </a:stretch>
        </p:blipFill>
        <p:spPr>
          <a:xfrm>
            <a:off x="760150" y="1905725"/>
            <a:ext cx="4052650" cy="1410525"/>
          </a:xfrm>
          <a:prstGeom prst="rect">
            <a:avLst/>
          </a:prstGeom>
          <a:noFill/>
          <a:ln>
            <a:noFill/>
          </a:ln>
        </p:spPr>
      </p:pic>
      <p:pic>
        <p:nvPicPr>
          <p:cNvPr id="95" name="Google Shape;95;p19"/>
          <p:cNvPicPr preferRelativeResize="0"/>
          <p:nvPr/>
        </p:nvPicPr>
        <p:blipFill>
          <a:blip r:embed="rId4">
            <a:alphaModFix/>
          </a:blip>
          <a:stretch>
            <a:fillRect/>
          </a:stretch>
        </p:blipFill>
        <p:spPr>
          <a:xfrm>
            <a:off x="4858750" y="1905725"/>
            <a:ext cx="3973551" cy="1172625"/>
          </a:xfrm>
          <a:prstGeom prst="rect">
            <a:avLst/>
          </a:prstGeom>
          <a:noFill/>
          <a:ln>
            <a:noFill/>
          </a:ln>
        </p:spPr>
      </p:pic>
      <p:pic>
        <p:nvPicPr>
          <p:cNvPr id="96" name="Google Shape;96;p19"/>
          <p:cNvPicPr preferRelativeResize="0"/>
          <p:nvPr/>
        </p:nvPicPr>
        <p:blipFill>
          <a:blip r:embed="rId5">
            <a:alphaModFix/>
          </a:blip>
          <a:stretch>
            <a:fillRect/>
          </a:stretch>
        </p:blipFill>
        <p:spPr>
          <a:xfrm>
            <a:off x="4858750" y="3176851"/>
            <a:ext cx="3973551" cy="1085723"/>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Edge Cloud - How to generate and train the models</a:t>
            </a:r>
            <a:endParaRPr/>
          </a:p>
        </p:txBody>
      </p:sp>
      <p:sp>
        <p:nvSpPr>
          <p:cNvPr id="338" name="Google Shape;338;p5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To generate the Decision Tree for Cell prediction start the </a:t>
            </a:r>
            <a:r>
              <a:rPr i="1" lang="de"/>
              <a:t>Decisiontree.py</a:t>
            </a:r>
            <a:r>
              <a:rPr lang="de"/>
              <a:t>. You will be asked to load a .csv file for training.</a:t>
            </a:r>
            <a:endParaRPr/>
          </a:p>
          <a:p>
            <a:pPr indent="0" lvl="0" marL="0" rtl="0" algn="l">
              <a:spcBef>
                <a:spcPts val="1200"/>
              </a:spcBef>
              <a:spcAft>
                <a:spcPts val="0"/>
              </a:spcAft>
              <a:buNone/>
            </a:pPr>
            <a:r>
              <a:rPr lang="de"/>
              <a:t>For the Keras Model run the </a:t>
            </a:r>
            <a:r>
              <a:rPr i="1" lang="de"/>
              <a:t>TensorFlow.py</a:t>
            </a:r>
            <a:r>
              <a:rPr lang="de"/>
              <a:t>. Again you will be asked to give it a csv file for training</a:t>
            </a:r>
            <a:endParaRPr/>
          </a:p>
          <a:p>
            <a:pPr indent="0" lvl="0" marL="0" rtl="0" algn="l">
              <a:spcBef>
                <a:spcPts val="1200"/>
              </a:spcBef>
              <a:spcAft>
                <a:spcPts val="0"/>
              </a:spcAft>
              <a:buNone/>
            </a:pPr>
            <a:r>
              <a:rPr lang="de"/>
              <a:t>For the Linear Regression Model run the </a:t>
            </a:r>
            <a:r>
              <a:rPr i="1" lang="de"/>
              <a:t>LinearRegression.py </a:t>
            </a:r>
            <a:r>
              <a:rPr lang="de"/>
              <a:t>and select the training data</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de"/>
              <a:t>All of these scripts export their generated models and can be accessed later</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5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Edge Cloud - How to run the prediction component</a:t>
            </a:r>
            <a:endParaRPr/>
          </a:p>
        </p:txBody>
      </p:sp>
      <p:sp>
        <p:nvSpPr>
          <p:cNvPr id="344" name="Google Shape;344;p5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de"/>
              <a:t>1.	Setup your MQTT Broker </a:t>
            </a:r>
            <a:endParaRPr/>
          </a:p>
          <a:p>
            <a:pPr indent="0" lvl="0" marL="0" rtl="0" algn="l">
              <a:spcBef>
                <a:spcPts val="1200"/>
              </a:spcBef>
              <a:spcAft>
                <a:spcPts val="0"/>
              </a:spcAft>
              <a:buNone/>
            </a:pPr>
            <a:r>
              <a:rPr lang="de"/>
              <a:t>2.	Add the credentials of your MQTT Broker in settings.py</a:t>
            </a:r>
            <a:endParaRPr/>
          </a:p>
          <a:p>
            <a:pPr indent="0" lvl="0" marL="0" rtl="0" algn="l">
              <a:spcBef>
                <a:spcPts val="1200"/>
              </a:spcBef>
              <a:spcAft>
                <a:spcPts val="0"/>
              </a:spcAft>
              <a:buNone/>
            </a:pPr>
            <a:r>
              <a:rPr lang="de"/>
              <a:t>3.	start the prediction component by running python3 server.py</a:t>
            </a:r>
            <a:endParaRPr/>
          </a:p>
          <a:p>
            <a:pPr indent="0" lvl="0" marL="0" rtl="0" algn="l">
              <a:spcBef>
                <a:spcPts val="1200"/>
              </a:spcBef>
              <a:spcAft>
                <a:spcPts val="0"/>
              </a:spcAft>
              <a:buNone/>
            </a:pPr>
            <a:r>
              <a:rPr lang="de"/>
              <a:t>4.	You will be asked to</a:t>
            </a:r>
            <a:endParaRPr/>
          </a:p>
          <a:p>
            <a:pPr indent="-325755" lvl="0" marL="914400" rtl="0" algn="l">
              <a:spcBef>
                <a:spcPts val="1200"/>
              </a:spcBef>
              <a:spcAft>
                <a:spcPts val="0"/>
              </a:spcAft>
              <a:buSzPct val="100000"/>
              <a:buAutoNum type="alphaLcPeriod"/>
            </a:pPr>
            <a:r>
              <a:rPr lang="de"/>
              <a:t>select </a:t>
            </a:r>
            <a:r>
              <a:rPr lang="de"/>
              <a:t>decision</a:t>
            </a:r>
            <a:r>
              <a:rPr lang="de"/>
              <a:t> Tree</a:t>
            </a:r>
            <a:endParaRPr/>
          </a:p>
          <a:p>
            <a:pPr indent="-325755" lvl="0" marL="914400" rtl="0" algn="l">
              <a:spcBef>
                <a:spcPts val="0"/>
              </a:spcBef>
              <a:spcAft>
                <a:spcPts val="0"/>
              </a:spcAft>
              <a:buSzPct val="100000"/>
              <a:buAutoNum type="alphaLcPeriod"/>
            </a:pPr>
            <a:r>
              <a:rPr lang="de"/>
              <a:t>select</a:t>
            </a:r>
            <a:r>
              <a:rPr lang="de"/>
              <a:t> Keras Model</a:t>
            </a:r>
            <a:endParaRPr/>
          </a:p>
          <a:p>
            <a:pPr indent="-325755" lvl="0" marL="914400" rtl="0" algn="l">
              <a:spcBef>
                <a:spcPts val="0"/>
              </a:spcBef>
              <a:spcAft>
                <a:spcPts val="0"/>
              </a:spcAft>
              <a:buSzPct val="100000"/>
              <a:buAutoNum type="alphaLcPeriod"/>
            </a:pPr>
            <a:r>
              <a:rPr lang="de"/>
              <a:t>select LR models</a:t>
            </a:r>
            <a:endParaRPr/>
          </a:p>
          <a:p>
            <a:pPr indent="0" lvl="0" marL="0" rtl="0" algn="l">
              <a:spcBef>
                <a:spcPts val="1200"/>
              </a:spcBef>
              <a:spcAft>
                <a:spcPts val="0"/>
              </a:spcAft>
              <a:buNone/>
            </a:pPr>
            <a:r>
              <a:rPr lang="de"/>
              <a:t>4.	Now you can start the v2x-app when everything is setup correct the server will receive the route from v2x and return the LR and NN predictions</a:t>
            </a:r>
            <a:endParaRPr/>
          </a:p>
          <a:p>
            <a:pPr indent="0" lvl="0" marL="0" rtl="0" algn="l">
              <a:spcBef>
                <a:spcPts val="1200"/>
              </a:spcBef>
              <a:spcAft>
                <a:spcPts val="1200"/>
              </a:spcAft>
              <a:buNone/>
            </a:pPr>
            <a:r>
              <a:rPr lang="de"/>
              <a:t>5.	Check the result in v2x-app and the result folder</a:t>
            </a:r>
            <a:endParaRPr/>
          </a:p>
        </p:txBody>
      </p:sp>
      <p:pic>
        <p:nvPicPr>
          <p:cNvPr id="345" name="Google Shape;345;p56"/>
          <p:cNvPicPr preferRelativeResize="0"/>
          <p:nvPr/>
        </p:nvPicPr>
        <p:blipFill>
          <a:blip r:embed="rId3">
            <a:alphaModFix/>
          </a:blip>
          <a:stretch>
            <a:fillRect/>
          </a:stretch>
        </p:blipFill>
        <p:spPr>
          <a:xfrm>
            <a:off x="6025274" y="933274"/>
            <a:ext cx="2807025" cy="7717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V2X Application</a:t>
            </a:r>
            <a:endParaRPr/>
          </a:p>
        </p:txBody>
      </p:sp>
      <p:sp>
        <p:nvSpPr>
          <p:cNvPr id="351" name="Google Shape;351;p5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de"/>
              <a:t>This simulates a car that is transmitting its predefined route to the Edge Cloud and awaits a response from the Keras &amp; Linear Regression Model</a:t>
            </a:r>
            <a:endParaRPr/>
          </a:p>
          <a:p>
            <a:pPr indent="-342900" lvl="0" marL="457200" rtl="0" algn="l">
              <a:spcBef>
                <a:spcPts val="0"/>
              </a:spcBef>
              <a:spcAft>
                <a:spcPts val="0"/>
              </a:spcAft>
              <a:buSzPts val="1800"/>
              <a:buChar char="●"/>
            </a:pPr>
            <a:r>
              <a:rPr lang="de"/>
              <a:t>Communication happens over the MQTT.</a:t>
            </a:r>
            <a:endParaRPr/>
          </a:p>
          <a:p>
            <a:pPr indent="-342900" lvl="0" marL="457200" rtl="0" algn="l">
              <a:spcBef>
                <a:spcPts val="0"/>
              </a:spcBef>
              <a:spcAft>
                <a:spcPts val="0"/>
              </a:spcAft>
              <a:buSzPts val="1800"/>
              <a:buChar char="●"/>
            </a:pPr>
            <a:r>
              <a:rPr lang="de"/>
              <a:t>publishing under topic: </a:t>
            </a:r>
            <a:r>
              <a:rPr i="1" lang="de"/>
              <a:t>request/car/&lt;carID&gt;</a:t>
            </a:r>
            <a:endParaRPr i="1"/>
          </a:p>
          <a:p>
            <a:pPr indent="-342900" lvl="0" marL="457200" rtl="0" algn="l">
              <a:spcBef>
                <a:spcPts val="0"/>
              </a:spcBef>
              <a:spcAft>
                <a:spcPts val="0"/>
              </a:spcAft>
              <a:buSzPts val="1800"/>
              <a:buChar char="●"/>
            </a:pPr>
            <a:r>
              <a:rPr lang="de"/>
              <a:t>subscribing to: </a:t>
            </a:r>
            <a:r>
              <a:rPr i="1" lang="de"/>
              <a:t>response/car/&lt;carID&gt;/NN </a:t>
            </a:r>
            <a:r>
              <a:rPr lang="de"/>
              <a:t>&amp; </a:t>
            </a:r>
            <a:r>
              <a:rPr i="1" lang="de"/>
              <a:t>response/car/&lt;carID&gt;/LR</a:t>
            </a:r>
            <a:endParaRPr i="1"/>
          </a:p>
          <a:p>
            <a:pPr indent="-342900" lvl="0" marL="457200" rtl="0" algn="l">
              <a:spcBef>
                <a:spcPts val="0"/>
              </a:spcBef>
              <a:spcAft>
                <a:spcPts val="0"/>
              </a:spcAft>
              <a:buSzPts val="1800"/>
              <a:buChar char="●"/>
            </a:pPr>
            <a:r>
              <a:rPr lang="de"/>
              <a:t>When both </a:t>
            </a:r>
            <a:r>
              <a:rPr lang="de"/>
              <a:t>responses have been received the are merged and are ready for evaluation</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5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V2X Application - How to run</a:t>
            </a:r>
            <a:endParaRPr/>
          </a:p>
        </p:txBody>
      </p:sp>
      <p:sp>
        <p:nvSpPr>
          <p:cNvPr id="357" name="Google Shape;357;p5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SzPct val="100000"/>
              <a:buAutoNum type="arabicPeriod"/>
            </a:pPr>
            <a:r>
              <a:rPr lang="de"/>
              <a:t>setup your mqtt Broker</a:t>
            </a:r>
            <a:endParaRPr/>
          </a:p>
          <a:p>
            <a:pPr indent="-325755" lvl="0" marL="457200" rtl="0" algn="l">
              <a:spcBef>
                <a:spcPts val="0"/>
              </a:spcBef>
              <a:spcAft>
                <a:spcPts val="0"/>
              </a:spcAft>
              <a:buSzPct val="100000"/>
              <a:buAutoNum type="arabicPeriod"/>
            </a:pPr>
            <a:r>
              <a:rPr lang="de"/>
              <a:t>Add the credentials of Mqtt to the settings.py</a:t>
            </a:r>
            <a:endParaRPr/>
          </a:p>
          <a:p>
            <a:pPr indent="-325755" lvl="0" marL="457200" rtl="0" algn="l">
              <a:spcBef>
                <a:spcPts val="0"/>
              </a:spcBef>
              <a:spcAft>
                <a:spcPts val="0"/>
              </a:spcAft>
              <a:buSzPct val="100000"/>
              <a:buAutoNum type="arabicPeriod"/>
            </a:pPr>
            <a:r>
              <a:rPr lang="de"/>
              <a:t>Edit which route you want to predict</a:t>
            </a:r>
            <a:endParaRPr/>
          </a:p>
          <a:p>
            <a:pPr indent="-325755" lvl="0" marL="457200" rtl="0" algn="l">
              <a:spcBef>
                <a:spcPts val="0"/>
              </a:spcBef>
              <a:spcAft>
                <a:spcPts val="0"/>
              </a:spcAft>
              <a:buSzPct val="100000"/>
              <a:buAutoNum type="arabicPeriod"/>
            </a:pPr>
            <a:r>
              <a:rPr lang="de"/>
              <a:t>start the script by </a:t>
            </a:r>
            <a:r>
              <a:rPr lang="de"/>
              <a:t>running </a:t>
            </a:r>
            <a:r>
              <a:rPr i="1" lang="de"/>
              <a:t>python3 src/car.py</a:t>
            </a:r>
            <a:endParaRPr i="1"/>
          </a:p>
          <a:p>
            <a:pPr indent="-325755" lvl="0" marL="457200" rtl="0" algn="l">
              <a:spcBef>
                <a:spcPts val="0"/>
              </a:spcBef>
              <a:spcAft>
                <a:spcPts val="0"/>
              </a:spcAft>
              <a:buSzPct val="100000"/>
              <a:buAutoNum type="arabicPeriod"/>
            </a:pPr>
            <a:r>
              <a:rPr lang="de"/>
              <a:t>If everything is working you will receive 2 csv </a:t>
            </a:r>
            <a:br>
              <a:rPr lang="de"/>
            </a:br>
            <a:r>
              <a:rPr lang="de"/>
              <a:t>files that will be combined and saved in the result folder</a:t>
            </a:r>
            <a:endParaRPr/>
          </a:p>
          <a:p>
            <a:pPr indent="0" lvl="0" marL="457200" rtl="0" algn="l">
              <a:spcBef>
                <a:spcPts val="1200"/>
              </a:spcBef>
              <a:spcAft>
                <a:spcPts val="0"/>
              </a:spcAft>
              <a:buNone/>
            </a:pPr>
            <a:r>
              <a:t/>
            </a:r>
            <a:endParaRPr i="1"/>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de"/>
              <a:t>Note: the prediction component has to be running before starting the v2x-app. The request are not saved.</a:t>
            </a:r>
            <a:endParaRPr/>
          </a:p>
        </p:txBody>
      </p:sp>
      <p:pic>
        <p:nvPicPr>
          <p:cNvPr id="358" name="Google Shape;358;p58"/>
          <p:cNvPicPr preferRelativeResize="0"/>
          <p:nvPr/>
        </p:nvPicPr>
        <p:blipFill>
          <a:blip r:embed="rId3">
            <a:alphaModFix/>
          </a:blip>
          <a:stretch>
            <a:fillRect/>
          </a:stretch>
        </p:blipFill>
        <p:spPr>
          <a:xfrm>
            <a:off x="5798288" y="1017713"/>
            <a:ext cx="3152775" cy="866775"/>
          </a:xfrm>
          <a:prstGeom prst="rect">
            <a:avLst/>
          </a:prstGeom>
          <a:noFill/>
          <a:ln>
            <a:noFill/>
          </a:ln>
        </p:spPr>
      </p:pic>
      <p:pic>
        <p:nvPicPr>
          <p:cNvPr id="359" name="Google Shape;359;p58"/>
          <p:cNvPicPr preferRelativeResize="0"/>
          <p:nvPr/>
        </p:nvPicPr>
        <p:blipFill>
          <a:blip r:embed="rId4">
            <a:alphaModFix/>
          </a:blip>
          <a:stretch>
            <a:fillRect/>
          </a:stretch>
        </p:blipFill>
        <p:spPr>
          <a:xfrm>
            <a:off x="5798310" y="1915938"/>
            <a:ext cx="3325750" cy="18894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V2X - Application Result</a:t>
            </a:r>
            <a:endParaRPr/>
          </a:p>
        </p:txBody>
      </p:sp>
      <p:sp>
        <p:nvSpPr>
          <p:cNvPr id="365" name="Google Shape;365;p5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66" name="Google Shape;366;p59"/>
          <p:cNvPicPr preferRelativeResize="0"/>
          <p:nvPr/>
        </p:nvPicPr>
        <p:blipFill>
          <a:blip r:embed="rId3">
            <a:alphaModFix/>
          </a:blip>
          <a:stretch>
            <a:fillRect/>
          </a:stretch>
        </p:blipFill>
        <p:spPr>
          <a:xfrm>
            <a:off x="795338" y="1285875"/>
            <a:ext cx="7553325" cy="25717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60"/>
          <p:cNvSpPr txBox="1"/>
          <p:nvPr>
            <p:ph idx="1" type="body"/>
          </p:nvPr>
        </p:nvSpPr>
        <p:spPr>
          <a:xfrm>
            <a:off x="311700" y="1103600"/>
            <a:ext cx="8520600" cy="35922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SzPct val="100000"/>
              <a:buChar char="●"/>
            </a:pPr>
            <a:r>
              <a:rPr lang="de"/>
              <a:t>More Data, better Predictions (over different time span)</a:t>
            </a:r>
            <a:endParaRPr/>
          </a:p>
          <a:p>
            <a:pPr indent="-325755" lvl="0" marL="457200" rtl="0" algn="l">
              <a:spcBef>
                <a:spcPts val="0"/>
              </a:spcBef>
              <a:spcAft>
                <a:spcPts val="0"/>
              </a:spcAft>
              <a:buSzPct val="100000"/>
              <a:buChar char="●"/>
            </a:pPr>
            <a:r>
              <a:rPr lang="de"/>
              <a:t>Combine different network providers to receive patterns for overall QoS </a:t>
            </a:r>
            <a:endParaRPr/>
          </a:p>
          <a:p>
            <a:pPr indent="-325755" lvl="0" marL="457200" rtl="0" algn="l">
              <a:spcBef>
                <a:spcPts val="0"/>
              </a:spcBef>
              <a:spcAft>
                <a:spcPts val="0"/>
              </a:spcAft>
              <a:buSzPct val="100000"/>
              <a:buChar char="●"/>
            </a:pPr>
            <a:r>
              <a:rPr lang="de"/>
              <a:t>More inputs (NN), better prediction</a:t>
            </a:r>
            <a:endParaRPr/>
          </a:p>
          <a:p>
            <a:pPr indent="0" lvl="0" marL="0" rtl="0" algn="l">
              <a:spcBef>
                <a:spcPts val="1200"/>
              </a:spcBef>
              <a:spcAft>
                <a:spcPts val="0"/>
              </a:spcAft>
              <a:buNone/>
            </a:pPr>
            <a:r>
              <a:rPr lang="de" sz="2152"/>
              <a:t>We’ve learned from this project…</a:t>
            </a:r>
            <a:endParaRPr sz="2152"/>
          </a:p>
          <a:p>
            <a:pPr indent="-325755" lvl="0" marL="457200" rtl="0" algn="l">
              <a:spcBef>
                <a:spcPts val="1200"/>
              </a:spcBef>
              <a:spcAft>
                <a:spcPts val="0"/>
              </a:spcAft>
              <a:buSzPct val="100000"/>
              <a:buChar char="●"/>
            </a:pPr>
            <a:r>
              <a:rPr lang="de"/>
              <a:t>how to create the architecture, plan and </a:t>
            </a:r>
            <a:r>
              <a:rPr lang="de"/>
              <a:t>advance</a:t>
            </a:r>
            <a:r>
              <a:rPr lang="de"/>
              <a:t> the procedures by ourselves</a:t>
            </a:r>
            <a:endParaRPr/>
          </a:p>
          <a:p>
            <a:pPr indent="-325755" lvl="0" marL="457200" rtl="0" algn="l">
              <a:spcBef>
                <a:spcPts val="0"/>
              </a:spcBef>
              <a:spcAft>
                <a:spcPts val="0"/>
              </a:spcAft>
              <a:buSzPct val="100000"/>
              <a:buChar char="●"/>
            </a:pPr>
            <a:r>
              <a:rPr lang="de"/>
              <a:t>how to communicate with team members</a:t>
            </a:r>
            <a:endParaRPr/>
          </a:p>
          <a:p>
            <a:pPr indent="-325755" lvl="0" marL="457200" rtl="0" algn="l">
              <a:spcBef>
                <a:spcPts val="0"/>
              </a:spcBef>
              <a:spcAft>
                <a:spcPts val="0"/>
              </a:spcAft>
              <a:buSzPts val="1530"/>
              <a:buChar char="●"/>
            </a:pPr>
            <a:r>
              <a:rPr lang="de"/>
              <a:t>how the network architecture look like</a:t>
            </a:r>
            <a:endParaRPr sz="100"/>
          </a:p>
          <a:p>
            <a:pPr indent="-325755" lvl="0" marL="457200" rtl="0" algn="l">
              <a:spcBef>
                <a:spcPts val="0"/>
              </a:spcBef>
              <a:spcAft>
                <a:spcPts val="0"/>
              </a:spcAft>
              <a:buSzPct val="100000"/>
              <a:buChar char="●"/>
            </a:pPr>
            <a:r>
              <a:rPr lang="de"/>
              <a:t>how to connect with network and to collect real datas by using Board</a:t>
            </a:r>
            <a:endParaRPr/>
          </a:p>
          <a:p>
            <a:pPr indent="-325755" lvl="0" marL="457200" rtl="0" algn="l">
              <a:spcBef>
                <a:spcPts val="0"/>
              </a:spcBef>
              <a:spcAft>
                <a:spcPts val="0"/>
              </a:spcAft>
              <a:buSzPct val="100000"/>
              <a:buChar char="●"/>
            </a:pPr>
            <a:r>
              <a:rPr lang="de"/>
              <a:t>machine learning skills through lots of attempts</a:t>
            </a:r>
            <a:endParaRPr/>
          </a:p>
          <a:p>
            <a:pPr indent="-325755" lvl="0" marL="457200" rtl="0" algn="l">
              <a:spcBef>
                <a:spcPts val="0"/>
              </a:spcBef>
              <a:spcAft>
                <a:spcPts val="0"/>
              </a:spcAft>
              <a:buSzPct val="100000"/>
              <a:buChar char="●"/>
            </a:pPr>
            <a:r>
              <a:rPr lang="de"/>
              <a:t>more familiar to python language</a:t>
            </a:r>
            <a:endParaRPr/>
          </a:p>
          <a:p>
            <a:pPr indent="-325755" lvl="0" marL="457200" rtl="0" algn="l">
              <a:spcBef>
                <a:spcPts val="0"/>
              </a:spcBef>
              <a:spcAft>
                <a:spcPts val="0"/>
              </a:spcAft>
              <a:buSzPct val="242855"/>
              <a:buChar char="●"/>
            </a:pPr>
            <a:r>
              <a:rPr lang="de"/>
              <a:t>how to manage Gitlab</a:t>
            </a:r>
            <a:endParaRPr sz="741"/>
          </a:p>
          <a:p>
            <a:pPr indent="-325755" lvl="0" marL="457200" rtl="0" algn="l">
              <a:spcBef>
                <a:spcPts val="0"/>
              </a:spcBef>
              <a:spcAft>
                <a:spcPts val="0"/>
              </a:spcAft>
              <a:buSzPct val="100000"/>
              <a:buChar char="●"/>
            </a:pPr>
            <a:r>
              <a:rPr lang="de"/>
              <a:t>and </a:t>
            </a:r>
            <a:r>
              <a:rPr lang="de"/>
              <a:t>even get more detailed about what we want to study/further on career!</a:t>
            </a:r>
            <a:endParaRPr/>
          </a:p>
          <a:p>
            <a:pPr indent="0" lvl="0" marL="0" rtl="0" algn="l">
              <a:spcBef>
                <a:spcPts val="1200"/>
              </a:spcBef>
              <a:spcAft>
                <a:spcPts val="1200"/>
              </a:spcAft>
              <a:buNone/>
            </a:pPr>
            <a:r>
              <a:t/>
            </a:r>
            <a:endParaRPr/>
          </a:p>
        </p:txBody>
      </p:sp>
      <p:sp>
        <p:nvSpPr>
          <p:cNvPr id="372" name="Google Shape;372;p60"/>
          <p:cNvSpPr txBox="1"/>
          <p:nvPr/>
        </p:nvSpPr>
        <p:spPr>
          <a:xfrm>
            <a:off x="311700" y="327850"/>
            <a:ext cx="3578400" cy="61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de" sz="2800">
                <a:solidFill>
                  <a:schemeClr val="dk1"/>
                </a:solidFill>
              </a:rPr>
              <a:t>Conclusion</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6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References</a:t>
            </a:r>
            <a:endParaRPr/>
          </a:p>
        </p:txBody>
      </p:sp>
      <p:sp>
        <p:nvSpPr>
          <p:cNvPr id="378" name="Google Shape;378;p6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de" sz="800">
                <a:solidFill>
                  <a:schemeClr val="dk1"/>
                </a:solidFill>
              </a:rPr>
              <a:t>Prasad, A. (2021). The Complete Guide to Time Series Analysis and Forecasting. Towards Data Science. Retrieved from </a:t>
            </a:r>
            <a:endParaRPr sz="800">
              <a:solidFill>
                <a:schemeClr val="dk1"/>
              </a:solidFill>
            </a:endParaRPr>
          </a:p>
          <a:p>
            <a:pPr indent="0" lvl="0" marL="0" rtl="0" algn="l">
              <a:spcBef>
                <a:spcPts val="0"/>
              </a:spcBef>
              <a:spcAft>
                <a:spcPts val="0"/>
              </a:spcAft>
              <a:buClr>
                <a:schemeClr val="dk1"/>
              </a:buClr>
              <a:buSzPts val="1100"/>
              <a:buFont typeface="Arial"/>
              <a:buNone/>
            </a:pPr>
            <a:r>
              <a:t/>
            </a:r>
            <a:endParaRPr sz="800">
              <a:solidFill>
                <a:schemeClr val="dk1"/>
              </a:solidFill>
            </a:endParaRPr>
          </a:p>
          <a:p>
            <a:pPr indent="0" lvl="0" marL="0" rtl="0" algn="l">
              <a:spcBef>
                <a:spcPts val="0"/>
              </a:spcBef>
              <a:spcAft>
                <a:spcPts val="0"/>
              </a:spcAft>
              <a:buClr>
                <a:schemeClr val="dk1"/>
              </a:buClr>
              <a:buSzPts val="1100"/>
              <a:buFont typeface="Arial"/>
              <a:buNone/>
            </a:pPr>
            <a:r>
              <a:rPr lang="de" sz="800">
                <a:solidFill>
                  <a:schemeClr val="dk1"/>
                </a:solidFill>
              </a:rPr>
              <a:t>“</a:t>
            </a:r>
            <a:r>
              <a:rPr lang="de" sz="800" u="sng">
                <a:solidFill>
                  <a:srgbClr val="1155CC"/>
                </a:solidFill>
                <a:hlinkClick r:id="rId3">
                  <a:extLst>
                    <a:ext uri="{A12FA001-AC4F-418D-AE19-62706E023703}">
                      <ahyp:hlinkClr val="tx"/>
                    </a:ext>
                  </a:extLst>
                </a:hlinkClick>
              </a:rPr>
              <a:t>https://towardsdatascience.com/the-complete-guide-to-time-series-analysis-and-forecasting-70d476bfe775</a:t>
            </a:r>
            <a:r>
              <a:rPr lang="de" sz="800">
                <a:solidFill>
                  <a:schemeClr val="dk1"/>
                </a:solidFill>
              </a:rPr>
              <a:t>”</a:t>
            </a:r>
            <a:endParaRPr sz="800">
              <a:solidFill>
                <a:schemeClr val="dk1"/>
              </a:solidFill>
            </a:endParaRPr>
          </a:p>
          <a:p>
            <a:pPr indent="0" lvl="0" marL="0" rtl="0" algn="l">
              <a:spcBef>
                <a:spcPts val="0"/>
              </a:spcBef>
              <a:spcAft>
                <a:spcPts val="0"/>
              </a:spcAft>
              <a:buClr>
                <a:schemeClr val="dk1"/>
              </a:buClr>
              <a:buSzPts val="1100"/>
              <a:buFont typeface="Arial"/>
              <a:buNone/>
            </a:pPr>
            <a:r>
              <a:t/>
            </a:r>
            <a:endParaRPr sz="800">
              <a:solidFill>
                <a:schemeClr val="dk1"/>
              </a:solidFill>
            </a:endParaRPr>
          </a:p>
          <a:p>
            <a:pPr indent="0" lvl="0" marL="0" rtl="0" algn="l">
              <a:spcBef>
                <a:spcPts val="0"/>
              </a:spcBef>
              <a:spcAft>
                <a:spcPts val="0"/>
              </a:spcAft>
              <a:buClr>
                <a:schemeClr val="dk1"/>
              </a:buClr>
              <a:buSzPts val="1100"/>
              <a:buFont typeface="Arial"/>
              <a:buNone/>
            </a:pPr>
            <a:r>
              <a:rPr lang="de" sz="800">
                <a:solidFill>
                  <a:schemeClr val="dk1"/>
                </a:solidFill>
              </a:rPr>
              <a:t>Yadav, S. (2021). Designing Your Neural Networks. Towards Data Science. Retrieved from </a:t>
            </a:r>
            <a:endParaRPr sz="800">
              <a:solidFill>
                <a:schemeClr val="dk1"/>
              </a:solidFill>
            </a:endParaRPr>
          </a:p>
          <a:p>
            <a:pPr indent="0" lvl="0" marL="0" rtl="0" algn="l">
              <a:spcBef>
                <a:spcPts val="0"/>
              </a:spcBef>
              <a:spcAft>
                <a:spcPts val="0"/>
              </a:spcAft>
              <a:buClr>
                <a:schemeClr val="dk1"/>
              </a:buClr>
              <a:buSzPts val="1100"/>
              <a:buFont typeface="Arial"/>
              <a:buNone/>
            </a:pPr>
            <a:r>
              <a:t/>
            </a:r>
            <a:endParaRPr sz="800">
              <a:solidFill>
                <a:schemeClr val="dk1"/>
              </a:solidFill>
            </a:endParaRPr>
          </a:p>
          <a:p>
            <a:pPr indent="0" lvl="0" marL="0" rtl="0" algn="l">
              <a:spcBef>
                <a:spcPts val="0"/>
              </a:spcBef>
              <a:spcAft>
                <a:spcPts val="0"/>
              </a:spcAft>
              <a:buClr>
                <a:schemeClr val="dk1"/>
              </a:buClr>
              <a:buSzPts val="1100"/>
              <a:buFont typeface="Arial"/>
              <a:buNone/>
            </a:pPr>
            <a:r>
              <a:rPr lang="de" sz="800">
                <a:solidFill>
                  <a:schemeClr val="dk1"/>
                </a:solidFill>
              </a:rPr>
              <a:t>“</a:t>
            </a:r>
            <a:r>
              <a:rPr lang="de" sz="800" u="sng">
                <a:solidFill>
                  <a:srgbClr val="1155CC"/>
                </a:solidFill>
                <a:hlinkClick r:id="rId4">
                  <a:extLst>
                    <a:ext uri="{A12FA001-AC4F-418D-AE19-62706E023703}">
                      <ahyp:hlinkClr val="tx"/>
                    </a:ext>
                  </a:extLst>
                </a:hlinkClick>
              </a:rPr>
              <a:t>https://towardsdatascience.com/designing-your-neural-networks-a5e4617027ed</a:t>
            </a:r>
            <a:r>
              <a:rPr lang="de" sz="800">
                <a:solidFill>
                  <a:schemeClr val="dk1"/>
                </a:solidFill>
              </a:rPr>
              <a:t>”</a:t>
            </a:r>
            <a:endParaRPr sz="800">
              <a:solidFill>
                <a:schemeClr val="dk1"/>
              </a:solidFill>
            </a:endParaRPr>
          </a:p>
          <a:p>
            <a:pPr indent="0" lvl="0" marL="0" rtl="0" algn="l">
              <a:spcBef>
                <a:spcPts val="0"/>
              </a:spcBef>
              <a:spcAft>
                <a:spcPts val="0"/>
              </a:spcAft>
              <a:buClr>
                <a:schemeClr val="dk1"/>
              </a:buClr>
              <a:buSzPts val="1100"/>
              <a:buFont typeface="Arial"/>
              <a:buNone/>
            </a:pPr>
            <a:r>
              <a:t/>
            </a:r>
            <a:endParaRPr sz="800">
              <a:solidFill>
                <a:schemeClr val="dk1"/>
              </a:solidFill>
            </a:endParaRPr>
          </a:p>
          <a:p>
            <a:pPr indent="0" lvl="0" marL="0" rtl="0" algn="l">
              <a:spcBef>
                <a:spcPts val="0"/>
              </a:spcBef>
              <a:spcAft>
                <a:spcPts val="0"/>
              </a:spcAft>
              <a:buClr>
                <a:schemeClr val="dk1"/>
              </a:buClr>
              <a:buSzPts val="1100"/>
              <a:buFont typeface="Arial"/>
              <a:buNone/>
            </a:pPr>
            <a:r>
              <a:rPr lang="de" sz="800">
                <a:solidFill>
                  <a:schemeClr val="dk1"/>
                </a:solidFill>
              </a:rPr>
              <a:t>Google LLC. (n.d.). S2 Geometry: S2Cell Hierarchy. Retrieved from </a:t>
            </a:r>
            <a:endParaRPr sz="800">
              <a:solidFill>
                <a:schemeClr val="dk1"/>
              </a:solidFill>
            </a:endParaRPr>
          </a:p>
          <a:p>
            <a:pPr indent="0" lvl="0" marL="0" rtl="0" algn="l">
              <a:spcBef>
                <a:spcPts val="0"/>
              </a:spcBef>
              <a:spcAft>
                <a:spcPts val="0"/>
              </a:spcAft>
              <a:buClr>
                <a:schemeClr val="dk1"/>
              </a:buClr>
              <a:buSzPts val="1100"/>
              <a:buFont typeface="Arial"/>
              <a:buNone/>
            </a:pPr>
            <a:r>
              <a:t/>
            </a:r>
            <a:endParaRPr sz="800">
              <a:solidFill>
                <a:schemeClr val="dk1"/>
              </a:solidFill>
            </a:endParaRPr>
          </a:p>
          <a:p>
            <a:pPr indent="0" lvl="0" marL="0" rtl="0" algn="l">
              <a:spcBef>
                <a:spcPts val="0"/>
              </a:spcBef>
              <a:spcAft>
                <a:spcPts val="0"/>
              </a:spcAft>
              <a:buClr>
                <a:schemeClr val="dk1"/>
              </a:buClr>
              <a:buSzPts val="1100"/>
              <a:buFont typeface="Arial"/>
              <a:buNone/>
            </a:pPr>
            <a:r>
              <a:rPr lang="de" sz="800">
                <a:solidFill>
                  <a:schemeClr val="dk1"/>
                </a:solidFill>
              </a:rPr>
              <a:t>“</a:t>
            </a:r>
            <a:r>
              <a:rPr lang="de" sz="800" u="sng">
                <a:solidFill>
                  <a:srgbClr val="1155CC"/>
                </a:solidFill>
                <a:hlinkClick r:id="rId5">
                  <a:extLst>
                    <a:ext uri="{A12FA001-AC4F-418D-AE19-62706E023703}">
                      <ahyp:hlinkClr val="tx"/>
                    </a:ext>
                  </a:extLst>
                </a:hlinkClick>
              </a:rPr>
              <a:t>https://s2geometry.io/devguide/s2cell_hierarchy.html</a:t>
            </a:r>
            <a:r>
              <a:rPr lang="de" sz="800">
                <a:solidFill>
                  <a:schemeClr val="dk1"/>
                </a:solidFill>
              </a:rPr>
              <a:t>”</a:t>
            </a:r>
            <a:endParaRPr sz="800">
              <a:solidFill>
                <a:schemeClr val="dk1"/>
              </a:solidFill>
            </a:endParaRPr>
          </a:p>
          <a:p>
            <a:pPr indent="0" lvl="0" marL="0" rtl="0" algn="just">
              <a:lnSpc>
                <a:spcPct val="100000"/>
              </a:lnSpc>
              <a:spcBef>
                <a:spcPts val="1200"/>
              </a:spcBef>
              <a:spcAft>
                <a:spcPts val="0"/>
              </a:spcAft>
              <a:buNone/>
            </a:pPr>
            <a:r>
              <a:rPr lang="de" sz="800">
                <a:solidFill>
                  <a:schemeClr val="dk1"/>
                </a:solidFill>
              </a:rPr>
              <a:t>Speedtest-CLI </a:t>
            </a:r>
            <a:r>
              <a:rPr lang="de" sz="800" u="sng">
                <a:solidFill>
                  <a:schemeClr val="hlink"/>
                </a:solidFill>
                <a:hlinkClick r:id="rId6"/>
              </a:rPr>
              <a:t>https://www.npmjs.com/package/speed-cloudflare-cli</a:t>
            </a:r>
            <a:endParaRPr sz="800">
              <a:solidFill>
                <a:schemeClr val="dk1"/>
              </a:solidFill>
            </a:endParaRPr>
          </a:p>
          <a:p>
            <a:pPr indent="0" lvl="0" marL="0" rtl="0" algn="just">
              <a:lnSpc>
                <a:spcPct val="100000"/>
              </a:lnSpc>
              <a:spcBef>
                <a:spcPts val="1200"/>
              </a:spcBef>
              <a:spcAft>
                <a:spcPts val="0"/>
              </a:spcAft>
              <a:buNone/>
            </a:pPr>
            <a:r>
              <a:rPr lang="de" sz="800">
                <a:solidFill>
                  <a:schemeClr val="dk1"/>
                </a:solidFill>
              </a:rPr>
              <a:t>InfluxDB Database </a:t>
            </a:r>
            <a:r>
              <a:rPr lang="de" sz="800" u="sng">
                <a:solidFill>
                  <a:schemeClr val="hlink"/>
                </a:solidFill>
                <a:hlinkClick r:id="rId7"/>
              </a:rPr>
              <a:t>https://europe-west1-1.gcp.cloud2.influxdata.com</a:t>
            </a:r>
            <a:endParaRPr sz="800">
              <a:solidFill>
                <a:schemeClr val="dk1"/>
              </a:solidFill>
            </a:endParaRPr>
          </a:p>
          <a:p>
            <a:pPr indent="0" lvl="0" marL="0" rtl="0" algn="just">
              <a:lnSpc>
                <a:spcPct val="100000"/>
              </a:lnSpc>
              <a:spcBef>
                <a:spcPts val="1200"/>
              </a:spcBef>
              <a:spcAft>
                <a:spcPts val="0"/>
              </a:spcAft>
              <a:buNone/>
            </a:pPr>
            <a:r>
              <a:t/>
            </a:r>
            <a:endParaRPr sz="800">
              <a:solidFill>
                <a:schemeClr val="dk1"/>
              </a:solidFill>
            </a:endParaRPr>
          </a:p>
          <a:p>
            <a:pPr indent="0" lvl="0" marL="0" rtl="0" algn="just">
              <a:lnSpc>
                <a:spcPct val="100000"/>
              </a:lnSpc>
              <a:spcBef>
                <a:spcPts val="1200"/>
              </a:spcBef>
              <a:spcAft>
                <a:spcPts val="0"/>
              </a:spcAft>
              <a:buClr>
                <a:schemeClr val="dk1"/>
              </a:buClr>
              <a:buSzPts val="1100"/>
              <a:buFont typeface="Arial"/>
              <a:buNone/>
            </a:pPr>
            <a:r>
              <a:t/>
            </a:r>
            <a:endParaRPr sz="1100">
              <a:solidFill>
                <a:schemeClr val="dk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62"/>
          <p:cNvSpPr txBox="1"/>
          <p:nvPr>
            <p:ph idx="1" type="body"/>
          </p:nvPr>
        </p:nvSpPr>
        <p:spPr>
          <a:xfrm>
            <a:off x="1056775" y="1712275"/>
            <a:ext cx="6915900" cy="1324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de" sz="3300"/>
              <a:t>Thank you for listening!</a:t>
            </a:r>
            <a:endParaRPr sz="33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de"/>
              <a:t>Data Collection Component - How to Run</a:t>
            </a:r>
            <a:endParaRPr/>
          </a:p>
        </p:txBody>
      </p:sp>
      <p:sp>
        <p:nvSpPr>
          <p:cNvPr id="102" name="Google Shape;102;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de"/>
              <a:t>1.	Put the SIM inside Slot 1 of the EVB</a:t>
            </a:r>
            <a:endParaRPr/>
          </a:p>
          <a:p>
            <a:pPr indent="0" lvl="0" marL="0" rtl="0" algn="l">
              <a:spcBef>
                <a:spcPts val="1200"/>
              </a:spcBef>
              <a:spcAft>
                <a:spcPts val="0"/>
              </a:spcAft>
              <a:buNone/>
            </a:pPr>
            <a:r>
              <a:rPr lang="de"/>
              <a:t>2.	Connect the EVB to your Ubuntu PC with the USB cable</a:t>
            </a:r>
            <a:endParaRPr/>
          </a:p>
          <a:p>
            <a:pPr indent="0" lvl="0" marL="0" rtl="0" algn="l">
              <a:spcBef>
                <a:spcPts val="1200"/>
              </a:spcBef>
              <a:spcAft>
                <a:spcPts val="0"/>
              </a:spcAft>
              <a:buNone/>
            </a:pPr>
            <a:r>
              <a:rPr lang="de"/>
              <a:t>3.	start the board by first switching </a:t>
            </a:r>
            <a:r>
              <a:rPr lang="de"/>
              <a:t>the</a:t>
            </a:r>
            <a:r>
              <a:rPr lang="de"/>
              <a:t> power switch(S103) on and then the boot switch(S101)</a:t>
            </a:r>
            <a:endParaRPr/>
          </a:p>
          <a:p>
            <a:pPr indent="0" lvl="0" marL="0" rtl="0" algn="l">
              <a:spcBef>
                <a:spcPts val="1200"/>
              </a:spcBef>
              <a:spcAft>
                <a:spcPts val="0"/>
              </a:spcAft>
              <a:buNone/>
            </a:pPr>
            <a:r>
              <a:rPr lang="de"/>
              <a:t>4.	Now you have to establish the connection to the cellular network on your PC</a:t>
            </a:r>
            <a:endParaRPr/>
          </a:p>
          <a:p>
            <a:pPr indent="0" lvl="0" marL="0" rtl="0" algn="l">
              <a:spcBef>
                <a:spcPts val="1200"/>
              </a:spcBef>
              <a:spcAft>
                <a:spcPts val="0"/>
              </a:spcAft>
              <a:buNone/>
            </a:pPr>
            <a:r>
              <a:rPr lang="de"/>
              <a:t>5.	Wait for GPS fix. This can take about 5 minutes. You can check by running:</a:t>
            </a:r>
            <a:br>
              <a:rPr lang="de"/>
            </a:br>
            <a:r>
              <a:rPr i="1" lang="de"/>
              <a:t>mmcli </a:t>
            </a:r>
            <a:r>
              <a:rPr i="1" lang="de"/>
              <a:t>--modem=&lt;yourModem&gt; --location-enable-gps-nmea</a:t>
            </a:r>
            <a:br>
              <a:rPr lang="de"/>
            </a:br>
            <a:r>
              <a:rPr lang="de"/>
              <a:t>followed by: </a:t>
            </a:r>
            <a:r>
              <a:rPr i="1" lang="de"/>
              <a:t>mmcli --modem=&lt;yourModem&gt; --location-get</a:t>
            </a:r>
            <a:endParaRPr i="1"/>
          </a:p>
          <a:p>
            <a:pPr indent="0" lvl="0" marL="91440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de"/>
              <a:t>Data Collection Component</a:t>
            </a:r>
            <a:endParaRPr/>
          </a:p>
        </p:txBody>
      </p:sp>
      <p:pic>
        <p:nvPicPr>
          <p:cNvPr id="108" name="Google Shape;108;p21"/>
          <p:cNvPicPr preferRelativeResize="0"/>
          <p:nvPr/>
        </p:nvPicPr>
        <p:blipFill>
          <a:blip r:embed="rId3">
            <a:alphaModFix/>
          </a:blip>
          <a:stretch>
            <a:fillRect/>
          </a:stretch>
        </p:blipFill>
        <p:spPr>
          <a:xfrm>
            <a:off x="311700" y="1152475"/>
            <a:ext cx="4503775" cy="2082825"/>
          </a:xfrm>
          <a:prstGeom prst="rect">
            <a:avLst/>
          </a:prstGeom>
          <a:noFill/>
          <a:ln>
            <a:noFill/>
          </a:ln>
        </p:spPr>
      </p:pic>
      <p:sp>
        <p:nvSpPr>
          <p:cNvPr id="109" name="Google Shape;109;p21"/>
          <p:cNvSpPr txBox="1"/>
          <p:nvPr/>
        </p:nvSpPr>
        <p:spPr>
          <a:xfrm>
            <a:off x="302550" y="3321100"/>
            <a:ext cx="426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
              <a:t>no GPS-fix</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de"/>
              <a:t>Data Collection Component</a:t>
            </a:r>
            <a:endParaRPr/>
          </a:p>
        </p:txBody>
      </p:sp>
      <p:sp>
        <p:nvSpPr>
          <p:cNvPr id="115" name="Google Shape;115;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e"/>
              <a:t>6.	setup the database connection in the settings.py</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de"/>
              <a:t>7.	decide </a:t>
            </a:r>
            <a:r>
              <a:rPr lang="de"/>
              <a:t>whether</a:t>
            </a:r>
            <a:r>
              <a:rPr lang="de"/>
              <a:t> you want to run the dummy modem or real modem in settings.py</a:t>
            </a:r>
            <a:endParaRPr/>
          </a:p>
          <a:p>
            <a:pPr indent="0" lvl="0" marL="0" rtl="0" algn="l">
              <a:spcBef>
                <a:spcPts val="1200"/>
              </a:spcBef>
              <a:spcAft>
                <a:spcPts val="0"/>
              </a:spcAft>
              <a:buNone/>
            </a:pPr>
            <a:r>
              <a:rPr lang="de"/>
              <a:t>8.	start the script with sudo rights:</a:t>
            </a:r>
            <a:endParaRPr/>
          </a:p>
          <a:p>
            <a:pPr indent="0" lvl="0" marL="0" rtl="0" algn="l">
              <a:spcBef>
                <a:spcPts val="1200"/>
              </a:spcBef>
              <a:spcAft>
                <a:spcPts val="1200"/>
              </a:spcAft>
              <a:buNone/>
            </a:pPr>
            <a:r>
              <a:rPr lang="de"/>
              <a:t>	</a:t>
            </a:r>
            <a:r>
              <a:rPr i="1" lang="de"/>
              <a:t>sudo python3 src/main.py</a:t>
            </a:r>
            <a:endParaRPr i="1"/>
          </a:p>
        </p:txBody>
      </p:sp>
      <p:pic>
        <p:nvPicPr>
          <p:cNvPr id="116" name="Google Shape;116;p22"/>
          <p:cNvPicPr preferRelativeResize="0"/>
          <p:nvPr/>
        </p:nvPicPr>
        <p:blipFill>
          <a:blip r:embed="rId3">
            <a:alphaModFix/>
          </a:blip>
          <a:stretch>
            <a:fillRect/>
          </a:stretch>
        </p:blipFill>
        <p:spPr>
          <a:xfrm>
            <a:off x="367975" y="1572275"/>
            <a:ext cx="7231175" cy="1080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Sample Data</a:t>
            </a:r>
            <a:endParaRPr/>
          </a:p>
        </p:txBody>
      </p:sp>
      <p:sp>
        <p:nvSpPr>
          <p:cNvPr id="122" name="Google Shape;122;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de" sz="1248"/>
              <a:t>{"signalStrength": -96, "signalStrengthLTE": -93, </a:t>
            </a:r>
            <a:endParaRPr sz="1248"/>
          </a:p>
          <a:p>
            <a:pPr indent="0" lvl="0" marL="0" rtl="0" algn="l">
              <a:spcBef>
                <a:spcPts val="1200"/>
              </a:spcBef>
              <a:spcAft>
                <a:spcPts val="0"/>
              </a:spcAft>
              <a:buNone/>
            </a:pPr>
            <a:r>
              <a:rPr lang="de" sz="1248"/>
              <a:t>"networkProvider": "Telekom", "cellId": 90604329, </a:t>
            </a:r>
            <a:endParaRPr sz="1248"/>
          </a:p>
          <a:p>
            <a:pPr indent="0" lvl="0" marL="0" rtl="0" algn="l">
              <a:spcBef>
                <a:spcPts val="1200"/>
              </a:spcBef>
              <a:spcAft>
                <a:spcPts val="0"/>
              </a:spcAft>
              <a:buNone/>
            </a:pPr>
            <a:r>
              <a:rPr lang="de" sz="1248"/>
              <a:t>"frequency": 5, "lat": 52.51355, "lon": 13.35555, </a:t>
            </a:r>
            <a:endParaRPr sz="1248"/>
          </a:p>
          <a:p>
            <a:pPr indent="0" lvl="0" marL="0" rtl="0" algn="l">
              <a:spcBef>
                <a:spcPts val="1200"/>
              </a:spcBef>
              <a:spcAft>
                <a:spcPts val="0"/>
              </a:spcAft>
              <a:buNone/>
            </a:pPr>
            <a:r>
              <a:rPr lang="de" sz="1248"/>
              <a:t>"uplink": 40.67, </a:t>
            </a:r>
            <a:endParaRPr sz="1248"/>
          </a:p>
          <a:p>
            <a:pPr indent="0" lvl="0" marL="0" rtl="0" algn="l">
              <a:spcBef>
                <a:spcPts val="1200"/>
              </a:spcBef>
              <a:spcAft>
                <a:spcPts val="0"/>
              </a:spcAft>
              <a:buNone/>
            </a:pPr>
            <a:r>
              <a:rPr lang="de" sz="1248"/>
              <a:t>"downlink": 12.78, </a:t>
            </a:r>
            <a:endParaRPr sz="1248"/>
          </a:p>
          <a:p>
            <a:pPr indent="0" lvl="0" marL="0" rtl="0" algn="l">
              <a:spcBef>
                <a:spcPts val="1200"/>
              </a:spcBef>
              <a:spcAft>
                <a:spcPts val="0"/>
              </a:spcAft>
              <a:buNone/>
            </a:pPr>
            <a:r>
              <a:rPr lang="de" sz="1248"/>
              <a:t>"latency": 18.333}</a:t>
            </a:r>
            <a:endParaRPr sz="1248"/>
          </a:p>
          <a:p>
            <a:pPr indent="0" lvl="0" marL="0" rtl="0" algn="l">
              <a:spcBef>
                <a:spcPts val="1200"/>
              </a:spcBef>
              <a:spcAft>
                <a:spcPts val="0"/>
              </a:spcAft>
              <a:buNone/>
            </a:pPr>
            <a:r>
              <a:t/>
            </a:r>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1200"/>
              </a:spcBef>
              <a:spcAft>
                <a:spcPts val="1200"/>
              </a:spcAft>
              <a:buNone/>
            </a:pPr>
            <a:r>
              <a:t/>
            </a:r>
            <a:endParaRPr/>
          </a:p>
        </p:txBody>
      </p:sp>
      <p:pic>
        <p:nvPicPr>
          <p:cNvPr id="123" name="Google Shape;123;p23"/>
          <p:cNvPicPr preferRelativeResize="0"/>
          <p:nvPr/>
        </p:nvPicPr>
        <p:blipFill>
          <a:blip r:embed="rId3">
            <a:alphaModFix/>
          </a:blip>
          <a:stretch>
            <a:fillRect/>
          </a:stretch>
        </p:blipFill>
        <p:spPr>
          <a:xfrm>
            <a:off x="4070694" y="1152469"/>
            <a:ext cx="4555725" cy="2345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e"/>
              <a:t>InfluxDB</a:t>
            </a:r>
            <a:endParaRPr/>
          </a:p>
        </p:txBody>
      </p:sp>
      <p:sp>
        <p:nvSpPr>
          <p:cNvPr id="129" name="Google Shape;129;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0" name="Google Shape;130;p24"/>
          <p:cNvPicPr preferRelativeResize="0"/>
          <p:nvPr/>
        </p:nvPicPr>
        <p:blipFill>
          <a:blip r:embed="rId3">
            <a:alphaModFix/>
          </a:blip>
          <a:stretch>
            <a:fillRect/>
          </a:stretch>
        </p:blipFill>
        <p:spPr>
          <a:xfrm>
            <a:off x="2397500" y="1152475"/>
            <a:ext cx="3355950" cy="3355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chnische Universität Berlin | PowerPoint Master">
  <a:themeElements>
    <a:clrScheme name="default">
      <a:dk1>
        <a:srgbClr val="000000"/>
      </a:dk1>
      <a:lt1>
        <a:srgbClr val="FFFFFF"/>
      </a:lt1>
      <a:dk2>
        <a:srgbClr val="C50E1F"/>
      </a:dk2>
      <a:lt2>
        <a:srgbClr val="B2B2B2"/>
      </a:lt2>
      <a:accent1>
        <a:srgbClr val="717171"/>
      </a:accent1>
      <a:accent2>
        <a:srgbClr val="177191"/>
      </a:accent2>
      <a:accent3>
        <a:srgbClr val="FFFFFF"/>
      </a:accent3>
      <a:accent4>
        <a:srgbClr val="717171"/>
      </a:accent4>
      <a:accent5>
        <a:srgbClr val="177191"/>
      </a:accent5>
      <a:accent6>
        <a:srgbClr val="FFFFFF"/>
      </a:accent6>
      <a:hlink>
        <a:srgbClr val="53BDE3"/>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